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72" r:id="rId3"/>
  </p:sldMasterIdLst>
  <p:notesMasterIdLst>
    <p:notesMasterId r:id="rId11"/>
  </p:notesMasterIdLst>
  <p:sldIdLst>
    <p:sldId id="256" r:id="rId4"/>
    <p:sldId id="295" r:id="rId5"/>
    <p:sldId id="257" r:id="rId6"/>
    <p:sldId id="293" r:id="rId7"/>
    <p:sldId id="294" r:id="rId8"/>
    <p:sldId id="275" r:id="rId9"/>
    <p:sldId id="296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F2F"/>
    <a:srgbClr val="5F9127"/>
    <a:srgbClr val="CEEAB0"/>
    <a:srgbClr val="A9A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3B421-3E9A-4E43-8B96-D4FF9F0501F8}" type="datetimeFigureOut">
              <a:rPr lang="en-GB" smtClean="0"/>
              <a:t>12/10/2023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2882F-3105-4EB7-9CA0-2FF6EEF175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4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0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413" y="1341438"/>
            <a:ext cx="6435725" cy="3621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B7398-CBDE-4325-8CB6-257153A8DC1D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4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rgbClr val="7AB800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68652"/>
            <a:ext cx="10972801" cy="2742289"/>
          </a:xfrm>
        </p:spPr>
        <p:txBody>
          <a:bodyPr/>
          <a:lstStyle>
            <a:lvl1pPr>
              <a:lnSpc>
                <a:spcPct val="90000"/>
              </a:lnSpc>
              <a:defRPr sz="6600" b="0" kern="100" cap="all" spc="-200" baseline="0">
                <a:solidFill>
                  <a:schemeClr val="bg1"/>
                </a:solidFill>
                <a:latin typeface="Lubalin Graph ITC T" panose="020B0600000000000000" pitchFamily="34" charset="0"/>
              </a:defRPr>
            </a:lvl1pPr>
          </a:lstStyle>
          <a:p>
            <a:r>
              <a:rPr lang="en-US" dirty="0"/>
              <a:t>add slide doc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3496727"/>
            <a:ext cx="3376772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609600" y="6178550"/>
            <a:ext cx="19962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585216" y="134897"/>
            <a:ext cx="11350752" cy="356616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01" y="5260932"/>
            <a:ext cx="2232000" cy="9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90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9EC1D-415F-4980-91DE-062BE7C0402C}" type="slidenum">
              <a:rPr lang="en-IE" altLang="en-US"/>
              <a:pPr>
                <a:defRPr/>
              </a:pPr>
              <a:t>‹#›</a:t>
            </a:fld>
            <a:endParaRPr lang="en-IE" altLang="en-US" dirty="0"/>
          </a:p>
        </p:txBody>
      </p:sp>
    </p:spTree>
    <p:extLst>
      <p:ext uri="{BB962C8B-B14F-4D97-AF65-F5344CB8AC3E}">
        <p14:creationId xmlns:p14="http://schemas.microsoft.com/office/powerpoint/2010/main" val="1006515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558AD-3EF1-4C9C-A705-F43A60C20798}" type="slidenum">
              <a:rPr lang="en-IE" altLang="en-US"/>
              <a:pPr>
                <a:defRPr/>
              </a:pPr>
              <a:t>‹#›</a:t>
            </a:fld>
            <a:endParaRPr lang="en-IE" altLang="en-US" dirty="0"/>
          </a:p>
        </p:txBody>
      </p:sp>
    </p:spTree>
    <p:extLst>
      <p:ext uri="{BB962C8B-B14F-4D97-AF65-F5344CB8AC3E}">
        <p14:creationId xmlns:p14="http://schemas.microsoft.com/office/powerpoint/2010/main" val="115165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rgbClr val="7AB800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68652"/>
            <a:ext cx="10972801" cy="2742289"/>
          </a:xfrm>
        </p:spPr>
        <p:txBody>
          <a:bodyPr/>
          <a:lstStyle>
            <a:lvl1pPr>
              <a:lnSpc>
                <a:spcPct val="90000"/>
              </a:lnSpc>
              <a:defRPr sz="6600" b="0" kern="100" cap="all" spc="-200" baseline="0">
                <a:solidFill>
                  <a:schemeClr val="bg1"/>
                </a:solidFill>
                <a:latin typeface="Lubalin Graph ITC T" panose="020B0600000000000000" pitchFamily="34" charset="0"/>
              </a:defRPr>
            </a:lvl1pPr>
          </a:lstStyle>
          <a:p>
            <a:r>
              <a:rPr lang="en-US" dirty="0"/>
              <a:t>add slide doc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3496727"/>
            <a:ext cx="3376772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609600" y="6178550"/>
            <a:ext cx="19962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585216" y="134897"/>
            <a:ext cx="11350752" cy="356616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01" y="5260932"/>
            <a:ext cx="2232000" cy="9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2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68652"/>
            <a:ext cx="6489211" cy="2742289"/>
          </a:xfrm>
        </p:spPr>
        <p:txBody>
          <a:bodyPr/>
          <a:lstStyle>
            <a:lvl1pPr algn="l">
              <a:lnSpc>
                <a:spcPct val="90000"/>
              </a:lnSpc>
              <a:defRPr sz="6600" b="0" kern="100" cap="all" spc="-200" baseline="0">
                <a:solidFill>
                  <a:srgbClr val="7AB800"/>
                </a:solidFill>
              </a:defRPr>
            </a:lvl1pPr>
          </a:lstStyle>
          <a:p>
            <a:r>
              <a:rPr lang="en-US" dirty="0"/>
              <a:t>add slide doc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3496727"/>
            <a:ext cx="3335675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609600" y="6178550"/>
            <a:ext cx="19962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9341810" y="6203949"/>
            <a:ext cx="2850191" cy="654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85216" y="134897"/>
            <a:ext cx="11350752" cy="356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IE" sz="1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01" y="5259144"/>
            <a:ext cx="2232000" cy="9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88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4242736" cy="1228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685800"/>
            <a:ext cx="6477000" cy="1228028"/>
          </a:xfrm>
        </p:spPr>
        <p:txBody>
          <a:bodyPr/>
          <a:lstStyle>
            <a:lvl1pPr>
              <a:defRPr>
                <a:solidFill>
                  <a:srgbClr val="7AB800"/>
                </a:solidFill>
              </a:defRPr>
            </a:lvl1pPr>
            <a:lvl3pPr>
              <a:defRPr>
                <a:solidFill>
                  <a:srgbClr val="7AB8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853797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5097993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7342189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9586384" y="23198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853797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5097993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7342189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9586384" y="222813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609601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853797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5097993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7342189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9586384" y="4428070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rgbClr val="7AB800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609601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853797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5097993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7342189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9586384" y="4336335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41" hasCustomPrompt="1"/>
          </p:nvPr>
        </p:nvSpPr>
        <p:spPr>
          <a:xfrm>
            <a:off x="609601" y="3456333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46" name="Text Placeholder 33"/>
          <p:cNvSpPr>
            <a:spLocks noGrp="1"/>
          </p:cNvSpPr>
          <p:nvPr>
            <p:ph type="body" sz="quarter" idx="42" hasCustomPrompt="1"/>
          </p:nvPr>
        </p:nvSpPr>
        <p:spPr>
          <a:xfrm>
            <a:off x="5105400" y="3456333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47" name="Text Placeholder 33"/>
          <p:cNvSpPr>
            <a:spLocks noGrp="1"/>
          </p:cNvSpPr>
          <p:nvPr>
            <p:ph type="body" sz="quarter" idx="43" hasCustomPrompt="1"/>
          </p:nvPr>
        </p:nvSpPr>
        <p:spPr>
          <a:xfrm>
            <a:off x="2856319" y="346265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48" name="Text Placeholder 33"/>
          <p:cNvSpPr>
            <a:spLocks noGrp="1"/>
          </p:cNvSpPr>
          <p:nvPr>
            <p:ph type="body" sz="quarter" idx="44" hasCustomPrompt="1"/>
          </p:nvPr>
        </p:nvSpPr>
        <p:spPr>
          <a:xfrm>
            <a:off x="9601199" y="3462656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49" name="Text Placeholder 33"/>
          <p:cNvSpPr>
            <a:spLocks noGrp="1"/>
          </p:cNvSpPr>
          <p:nvPr>
            <p:ph type="body" sz="quarter" idx="45" hasCustomPrompt="1"/>
          </p:nvPr>
        </p:nvSpPr>
        <p:spPr>
          <a:xfrm>
            <a:off x="7345891" y="3456333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50" name="Text Placeholder 33"/>
          <p:cNvSpPr>
            <a:spLocks noGrp="1"/>
          </p:cNvSpPr>
          <p:nvPr>
            <p:ph type="body" sz="quarter" idx="46" hasCustomPrompt="1"/>
          </p:nvPr>
        </p:nvSpPr>
        <p:spPr>
          <a:xfrm>
            <a:off x="609600" y="5574977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51" name="Text Placeholder 33"/>
          <p:cNvSpPr>
            <a:spLocks noGrp="1"/>
          </p:cNvSpPr>
          <p:nvPr>
            <p:ph type="body" sz="quarter" idx="47" hasCustomPrompt="1"/>
          </p:nvPr>
        </p:nvSpPr>
        <p:spPr>
          <a:xfrm>
            <a:off x="5097992" y="5574977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52" name="Text Placeholder 33"/>
          <p:cNvSpPr>
            <a:spLocks noGrp="1"/>
          </p:cNvSpPr>
          <p:nvPr>
            <p:ph type="body" sz="quarter" idx="48" hasCustomPrompt="1"/>
          </p:nvPr>
        </p:nvSpPr>
        <p:spPr>
          <a:xfrm>
            <a:off x="2864908" y="5571731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53" name="Text Placeholder 33"/>
          <p:cNvSpPr>
            <a:spLocks noGrp="1"/>
          </p:cNvSpPr>
          <p:nvPr>
            <p:ph type="body" sz="quarter" idx="49" hasCustomPrompt="1"/>
          </p:nvPr>
        </p:nvSpPr>
        <p:spPr>
          <a:xfrm>
            <a:off x="9586382" y="5571731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  <p:sp>
        <p:nvSpPr>
          <p:cNvPr id="54" name="Text Placeholder 33"/>
          <p:cNvSpPr>
            <a:spLocks noGrp="1"/>
          </p:cNvSpPr>
          <p:nvPr>
            <p:ph type="body" sz="quarter" idx="50" hasCustomPrompt="1"/>
          </p:nvPr>
        </p:nvSpPr>
        <p:spPr>
          <a:xfrm>
            <a:off x="7353298" y="5564532"/>
            <a:ext cx="1996017" cy="295466"/>
          </a:xfrm>
        </p:spPr>
        <p:txBody>
          <a:bodyPr anchor="b">
            <a:noAutofit/>
          </a:bodyPr>
          <a:lstStyle>
            <a:lvl1pPr>
              <a:buNone/>
              <a:defRPr sz="1200" b="0" i="1" spc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 </a:t>
            </a:r>
          </a:p>
        </p:txBody>
      </p:sp>
    </p:spTree>
    <p:extLst>
      <p:ext uri="{BB962C8B-B14F-4D97-AF65-F5344CB8AC3E}">
        <p14:creationId xmlns:p14="http://schemas.microsoft.com/office/powerpoint/2010/main" val="3998323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10972801" cy="122802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2060028"/>
            <a:ext cx="10972800" cy="4118522"/>
          </a:xfrm>
        </p:spPr>
        <p:txBody>
          <a:bodyPr/>
          <a:lstStyle>
            <a:lvl1pPr>
              <a:buNone/>
              <a:defRPr>
                <a:solidFill>
                  <a:srgbClr val="7AB800"/>
                </a:solidFill>
              </a:defRPr>
            </a:lvl1pPr>
            <a:lvl3pPr>
              <a:defRPr>
                <a:solidFill>
                  <a:srgbClr val="7AB800"/>
                </a:solidFill>
              </a:defRPr>
            </a:lvl3pPr>
          </a:lstStyle>
          <a:p>
            <a:pPr lvl="0"/>
            <a:r>
              <a:rPr lang="en-US" dirty="0"/>
              <a:t>Test </a:t>
            </a:r>
            <a:r>
              <a:rPr lang="en-US" dirty="0" err="1"/>
              <a:t>test</a:t>
            </a:r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1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4456" y="3429000"/>
            <a:ext cx="6547946" cy="2749550"/>
          </a:xfrm>
        </p:spPr>
        <p:txBody>
          <a:bodyPr/>
          <a:lstStyle>
            <a:lvl1pPr>
              <a:defRPr>
                <a:solidFill>
                  <a:srgbClr val="7AB8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288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2920" y="2112578"/>
            <a:ext cx="3921411" cy="4065971"/>
          </a:xfrm>
        </p:spPr>
        <p:txBody>
          <a:bodyPr/>
          <a:lstStyle>
            <a:lvl1pPr>
              <a:defRPr>
                <a:solidFill>
                  <a:srgbClr val="7AB800"/>
                </a:solidFill>
              </a:defRPr>
            </a:lvl1pPr>
            <a:lvl2pPr>
              <a:buNone/>
              <a:defRPr/>
            </a:lvl2pPr>
            <a:lvl3pPr>
              <a:buNone/>
              <a:defRPr>
                <a:solidFill>
                  <a:srgbClr val="7AB800"/>
                </a:solidFill>
              </a:defRPr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660989" y="2112578"/>
            <a:ext cx="3921411" cy="4065971"/>
          </a:xfrm>
        </p:spPr>
        <p:txBody>
          <a:bodyPr/>
          <a:lstStyle>
            <a:lvl1pPr>
              <a:defRPr>
                <a:solidFill>
                  <a:srgbClr val="7AB800"/>
                </a:solidFill>
              </a:defRPr>
            </a:lvl1pPr>
            <a:lvl2pPr>
              <a:buNone/>
              <a:defRPr/>
            </a:lvl2pPr>
            <a:lvl3pPr>
              <a:buNone/>
              <a:defRPr>
                <a:solidFill>
                  <a:srgbClr val="7AB800"/>
                </a:solidFill>
              </a:defRPr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658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287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114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03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"/>
            <a:lum/>
          </a:blip>
          <a:srcRect/>
          <a:stretch>
            <a:fillRect l="-20000" r="-2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IE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248F8B3-1988-46E8-B4B3-0009CAA4E304}" type="slidenum">
              <a:rPr lang="en-IE" altLang="en-US"/>
              <a:pPr>
                <a:defRPr/>
              </a:pPr>
              <a:t>‹#›</a:t>
            </a:fld>
            <a:endParaRPr lang="en-IE" altLang="en-US" dirty="0"/>
          </a:p>
        </p:txBody>
      </p:sp>
    </p:spTree>
    <p:extLst>
      <p:ext uri="{BB962C8B-B14F-4D97-AF65-F5344CB8AC3E}">
        <p14:creationId xmlns:p14="http://schemas.microsoft.com/office/powerpoint/2010/main" val="1905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22802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All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94434"/>
            <a:ext cx="10972800" cy="39841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609600" y="405193"/>
            <a:ext cx="10972800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239501" y="6536531"/>
            <a:ext cx="42227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400" b="1" smtClean="0">
                <a:solidFill>
                  <a:srgbClr val="7AB800"/>
                </a:solidFill>
              </a:rPr>
              <a:pPr algn="r"/>
              <a:t>‹#›</a:t>
            </a:fld>
            <a:endParaRPr lang="en-US" sz="1400" b="1" dirty="0">
              <a:solidFill>
                <a:srgbClr val="7AB8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44252" y="6418385"/>
            <a:ext cx="0" cy="276929"/>
          </a:xfrm>
          <a:prstGeom prst="line">
            <a:avLst/>
          </a:prstGeom>
          <a:ln>
            <a:solidFill>
              <a:srgbClr val="7A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971799" cy="39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556F8-091C-43B8-BB2A-1A67C8E13091}" type="datetimeFigureOut">
              <a:rPr lang="en-GB" smtClean="0"/>
              <a:t>12/10/2023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736" y="6193537"/>
            <a:ext cx="695166" cy="6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3600" b="1" kern="1200" spc="-150">
          <a:solidFill>
            <a:schemeClr val="tx2"/>
          </a:solidFill>
          <a:latin typeface="LubalGraph Bd BT" panose="02060803020205020404" pitchFamily="18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2000" b="0" i="0" kern="1200">
          <a:solidFill>
            <a:schemeClr val="tx2"/>
          </a:solidFill>
          <a:latin typeface="+mj-lt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00" i="1" kern="1200">
          <a:solidFill>
            <a:schemeClr val="tx2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100" b="1" kern="1200">
          <a:solidFill>
            <a:srgbClr val="7AB800"/>
          </a:solidFill>
          <a:latin typeface="+mj-lt"/>
          <a:ea typeface="+mn-ea"/>
          <a:cs typeface="Microsoft New Tai Lue" panose="020B0502040204020203" pitchFamily="34" charset="0"/>
        </a:defRPr>
      </a:lvl3pPr>
      <a:lvl4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+mj-lt"/>
          <a:ea typeface="+mn-ea"/>
          <a:cs typeface="Microsoft New Tai Lue" panose="020B0502040204020203" pitchFamily="34" charset="0"/>
        </a:defRPr>
      </a:lvl4pPr>
      <a:lvl5pPr marL="171450" indent="-17145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j-lt"/>
          <a:ea typeface="+mn-ea"/>
          <a:cs typeface="Microsoft New Tai Lue" panose="020B0502040204020203" pitchFamily="34" charset="0"/>
        </a:defRPr>
      </a:lvl5pPr>
      <a:lvl6pPr marL="344488" indent="-173038" algn="l" defTabSz="914400" rtl="0" eaLnBrk="1" latinLnBrk="0" hangingPunct="1">
        <a:lnSpc>
          <a:spcPct val="85000"/>
        </a:lnSpc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​"/>
        <a:defRPr sz="1500" i="1" kern="1200" baseline="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7pPr>
      <a:lvl8pPr marL="171450" indent="-17145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8pPr>
      <a:lvl9pPr marL="344488" indent="-173038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birthhistory@barnardos.i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hyperlink" Target="https://www.barnardos.ie/our-services/work-with-families/post-adoption-service/birth-history-service-boarded-ou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44" y="2960915"/>
            <a:ext cx="5598925" cy="3630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995" y="283259"/>
            <a:ext cx="9805851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Barnardos</a:t>
            </a:r>
            <a:br>
              <a:rPr lang="en-GB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Boarded Out Practical Support</a:t>
            </a:r>
            <a:br>
              <a:rPr lang="en-GB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 For Adults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867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6057" y="2442192"/>
            <a:ext cx="10580913" cy="318733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focus of the service is to provide practical supports to individuals who were boarded out, nursed out , farmed out or fostered as children up to the 1991 Child Care Act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Service has a national remit offering supports in person or over the phone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Self, family and professional referrals accepted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Boarded out service is part of the larger Birth History service in Barnardos which provides support to adults who are illegal birth registrants, adopted adults                             or birth pa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rents</a:t>
            </a:r>
            <a:endParaRPr lang="en-IE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69304" y="292231"/>
            <a:ext cx="10085784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Barnardos have launched a new service </a:t>
            </a:r>
            <a:endParaRPr lang="en-GB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Boarded Out Practical Support Service for Adults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228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EEAB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9961CAE-70CE-494F-BC4E-AA51D1190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115" y="103695"/>
            <a:ext cx="9595910" cy="2809187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n-GB" sz="2000" b="1" kern="1200" cap="none" spc="0" dirty="0">
                <a:solidFill>
                  <a:srgbClr val="FFFFFF"/>
                </a:solidFill>
                <a:latin typeface="Arial"/>
                <a:ea typeface="+mn-ea"/>
                <a:cs typeface="Arial" panose="020B0604020202020204" pitchFamily="34" charset="0"/>
              </a:rPr>
              <a:t>–</a:t>
            </a:r>
            <a:br>
              <a:rPr lang="en-GB" sz="2000" b="1" kern="1200" cap="none" spc="0" dirty="0">
                <a:solidFill>
                  <a:srgbClr val="FFFFFF"/>
                </a:solidFill>
                <a:latin typeface="Arial"/>
                <a:ea typeface="+mn-ea"/>
                <a:cs typeface="Arial" panose="020B0604020202020204" pitchFamily="34" charset="0"/>
              </a:rPr>
            </a:br>
            <a:r>
              <a:rPr lang="en-GB" sz="2000" b="1" kern="1200" cap="none" spc="0" dirty="0">
                <a:solidFill>
                  <a:srgbClr val="72AF2F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  <a:br>
              <a:rPr lang="en-GB" sz="2000" b="1" kern="1200" cap="none" spc="0" dirty="0">
                <a:latin typeface="Arial"/>
                <a:ea typeface="+mn-ea"/>
                <a:cs typeface="Arial" panose="020B0604020202020204" pitchFamily="34" charset="0"/>
              </a:rPr>
            </a:br>
            <a:br>
              <a:rPr lang="en-GB" sz="1800" kern="1200" cap="none" spc="0" dirty="0">
                <a:latin typeface="Trebuchet MS" panose="020B0603020202020204"/>
                <a:ea typeface="+mn-ea"/>
                <a:cs typeface="+mn-cs"/>
              </a:rPr>
            </a:br>
            <a:br>
              <a:rPr lang="en-GB" sz="1800" kern="1200" cap="none" spc="0" dirty="0">
                <a:latin typeface="Trebuchet MS" panose="020B0603020202020204"/>
                <a:ea typeface="+mn-ea"/>
                <a:cs typeface="+mn-cs"/>
              </a:rPr>
            </a:br>
            <a:br>
              <a:rPr lang="en-GB" sz="1800" kern="1200" cap="none" spc="0" dirty="0">
                <a:latin typeface="Trebuchet MS" panose="020B0603020202020204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1DB7D-2012-4C9C-8DAD-B9730E740C71}"/>
              </a:ext>
            </a:extLst>
          </p:cNvPr>
          <p:cNvSpPr/>
          <p:nvPr/>
        </p:nvSpPr>
        <p:spPr>
          <a:xfrm>
            <a:off x="163975" y="103695"/>
            <a:ext cx="5461761" cy="7658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Boarded Out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also referred to as fostered, farmed out, nursed out or at nurse 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Was a system of care that existed in Ireland up until the 1990s where children were placed by the authorities with families other than their own</a:t>
            </a:r>
          </a:p>
          <a:p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children lived with the family they were placed with throughout their childhood </a:t>
            </a: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other children, it was a short term placement where children were nursed out to women or families and later sent to industrial schools </a:t>
            </a: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children were also sent from industrial schools to be boarded out or farmed out</a:t>
            </a: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only became legal in 1952.</a:t>
            </a:r>
          </a:p>
          <a:p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EB294A3B-06D7-4D59-8E3C-E35C7675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13" y="414780"/>
            <a:ext cx="5678934" cy="45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77579-9DF7-405D-84B0-8392453B3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3508"/>
            <a:ext cx="12124267" cy="6544491"/>
          </a:xfrm>
        </p:spPr>
        <p:txBody>
          <a:bodyPr/>
          <a:lstStyle/>
          <a:p>
            <a:r>
              <a:rPr lang="en-GB" sz="1050" dirty="0"/>
              <a:t> </a:t>
            </a: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endParaRPr lang="en-GB" sz="1050" dirty="0">
              <a:solidFill>
                <a:srgbClr val="5F9127"/>
              </a:solidFill>
            </a:endParaRPr>
          </a:p>
          <a:p>
            <a:r>
              <a:rPr lang="en-GB" sz="900" dirty="0">
                <a:solidFill>
                  <a:srgbClr val="5F9127"/>
                </a:solidFill>
              </a:rPr>
              <a:t>*</a:t>
            </a:r>
            <a:r>
              <a:rPr lang="en-GB" sz="900" dirty="0"/>
              <a:t>Report Of the findings of the Consultation with Survivors of Mother and Baby Homes and County Homes, March - April 2021 Mary Lou O ’Kennedy OAK 17.05.2021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1B54AF-05F5-464B-92F5-A0DFC82F8BF6}"/>
              </a:ext>
            </a:extLst>
          </p:cNvPr>
          <p:cNvSpPr/>
          <p:nvPr/>
        </p:nvSpPr>
        <p:spPr>
          <a:xfrm>
            <a:off x="409302" y="419462"/>
            <a:ext cx="11374742" cy="512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For some children, being boarded out gave them the opportunity to grow up within a family</a:t>
            </a:r>
            <a:r>
              <a:rPr kumimoji="0" lang="en-GB" sz="20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and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experience positive family relationships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lang="en-GB" sz="2000" kern="0" dirty="0">
                <a:latin typeface="+mj-lt"/>
              </a:rPr>
              <a:t>However, for other children, the experiences of been boarded out were traumatic and such experiences continue to impact individuals into their adult lives, in areas such as: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endParaRPr lang="en-GB" sz="2000" kern="0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en-GB" kern="0" dirty="0">
                <a:solidFill>
                  <a:srgbClr val="5F9127"/>
                </a:solidFill>
                <a:latin typeface="+mj-lt"/>
                <a:cs typeface="Arial" panose="020B0604020202020204" pitchFamily="34" charset="0"/>
              </a:rPr>
              <a:t>Trauma of early life separation from family of origin</a:t>
            </a:r>
          </a:p>
          <a:p>
            <a:pPr marL="342900" indent="-342900" defTabSz="9144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en-GB" kern="0" dirty="0">
                <a:solidFill>
                  <a:srgbClr val="5F9127"/>
                </a:solidFill>
                <a:latin typeface="+mj-lt"/>
                <a:cs typeface="Arial" panose="020B0604020202020204" pitchFamily="34" charset="0"/>
              </a:rPr>
              <a:t>Identity issues/lack of information about early life and family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5F9127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Forced labour and exploitation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Abuse/neglect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Literacy issues/missed educational opportunities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Physical health issues and mental health issues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Isolation and loneliness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Stigmatisation and discrimination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44EC1-C0E9-4251-8ED1-945E7B0C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48" y="1989321"/>
            <a:ext cx="5005056" cy="34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9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FCD00B-FFF5-4D97-8082-2AF8CCD2B935}"/>
              </a:ext>
            </a:extLst>
          </p:cNvPr>
          <p:cNvSpPr/>
          <p:nvPr/>
        </p:nvSpPr>
        <p:spPr>
          <a:xfrm>
            <a:off x="531222" y="406399"/>
            <a:ext cx="10546081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Boarded Out Practical Support Service overview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F9127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service is: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and confidential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Needs led and person centred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anyone who was boarded out prior to </a:t>
            </a:r>
            <a:r>
              <a:rPr lang="en-GB" i="1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 Act 1991;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whether it was a long term or short term placement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whether the experience was a positive or negative placement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F91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supports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Accessing support </a:t>
            </a: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such as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housing, mental health, physical health and social services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Coordinating social and community engagement and befriending 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and sign posting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filling – including support to apply for services through BIT Legislation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conjunction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F91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professionals and organisations within the community, statutory and voluntary sector to ensure the best outcome for the referred individual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 </a:t>
            </a:r>
            <a:r>
              <a:rPr lang="en-GB" dirty="0" err="1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Barnardos</a:t>
            </a:r>
            <a:r>
              <a:rPr lang="en-GB" dirty="0">
                <a:solidFill>
                  <a:srgbClr val="5F91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Therapeutic Supports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F91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6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"/>
          <p:cNvSpPr>
            <a:spLocks noChangeArrowheads="1"/>
          </p:cNvSpPr>
          <p:nvPr/>
        </p:nvSpPr>
        <p:spPr bwMode="auto">
          <a:xfrm>
            <a:off x="698031" y="222286"/>
            <a:ext cx="10302241" cy="4955203"/>
          </a:xfrm>
          <a:prstGeom prst="rect">
            <a:avLst/>
          </a:prstGeom>
          <a:solidFill>
            <a:srgbClr val="72AF2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Referrals and Information</a:t>
            </a:r>
          </a:p>
          <a:p>
            <a:pPr lvl="0"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altLang="en-US" sz="2000" b="1" dirty="0">
                <a:solidFill>
                  <a:srgbClr val="FFC000"/>
                </a:solidFill>
                <a:cs typeface="Arial" panose="020B0604020202020204" pitchFamily="34" charset="0"/>
              </a:rPr>
              <a:t>To refer to the Boarded Out service, please request a referral form from :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Dublin:</a:t>
            </a:r>
            <a:r>
              <a:rPr kumimoji="0" lang="en-GB" altLang="en-U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Christchurch Square Dublin 8/ 23-24 and Buckingham Street, Dublin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1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Tel: (01) 8134100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Cork:</a:t>
            </a:r>
            <a:r>
              <a:rPr kumimoji="0" lang="en-GB" altLang="en-U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Blackmore House, Meade Street, Cork		                    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Tel: (021) 203800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Galway:</a:t>
            </a:r>
            <a:r>
              <a:rPr kumimoji="0" lang="en-GB" altLang="en-U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The Sanctuary, 27 Chois Chlair, Claregalway	                     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Tel: (091) 454489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Email:       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birthhistory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@barnardos.ie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  </a:t>
            </a:r>
          </a:p>
          <a:p>
            <a:pPr lvl="0"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Webpage:</a:t>
            </a:r>
            <a:r>
              <a:rPr kumimoji="0" lang="en-GB" altLang="en-U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Boarded Out Practical Support Service for Adults  - Barnardos</a:t>
            </a:r>
            <a:endParaRPr kumimoji="0" lang="en-GB" altLang="en-US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239" y="5576422"/>
            <a:ext cx="2076829" cy="8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9654-BAB4-4389-B16F-D96A273CA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06" y="1122363"/>
            <a:ext cx="9539926" cy="1601983"/>
          </a:xfrm>
        </p:spPr>
        <p:txBody>
          <a:bodyPr/>
          <a:lstStyle/>
          <a:p>
            <a:r>
              <a:rPr lang="en-GB" sz="8000" dirty="0">
                <a:solidFill>
                  <a:srgbClr val="72A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796513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arenting Skills for Adoptive Parents- 19th Sept [Compatibility Mode]" id="{59CD342D-3731-4B06-AD5F-612E159786A0}" vid="{D98F1B0E-BF4E-4619-9552-4053E451DCFA}"/>
    </a:ext>
  </a:extLst>
</a:theme>
</file>

<file path=ppt/theme/theme3.xml><?xml version="1.0" encoding="utf-8"?>
<a:theme xmlns:a="http://schemas.openxmlformats.org/drawingml/2006/main" name="Barnardos SlideDoc Template v1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22381</TotalTime>
  <Words>566</Words>
  <Application>Microsoft Office PowerPoint</Application>
  <PresentationFormat>Widescreen</PresentationFormat>
  <Paragraphs>78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Corbel</vt:lpstr>
      <vt:lpstr>LubalGraph Bd BT</vt:lpstr>
      <vt:lpstr>Lubalin Graph ITC T</vt:lpstr>
      <vt:lpstr>Microsoft New Tai Lue</vt:lpstr>
      <vt:lpstr>Trebuchet MS</vt:lpstr>
      <vt:lpstr>Wingdings 3</vt:lpstr>
      <vt:lpstr>Facet</vt:lpstr>
      <vt:lpstr>Office Theme</vt:lpstr>
      <vt:lpstr>Barnardos SlideDoc Template v1</vt:lpstr>
      <vt:lpstr>PowerPoint Presentation</vt:lpstr>
      <vt:lpstr>PowerPoint Presentation</vt:lpstr>
      <vt:lpstr>–     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Johnson</dc:creator>
  <cp:lastModifiedBy>Natalie Johnson</cp:lastModifiedBy>
  <cp:revision>121</cp:revision>
  <cp:lastPrinted>2023-10-10T13:42:37Z</cp:lastPrinted>
  <dcterms:created xsi:type="dcterms:W3CDTF">2023-05-26T10:01:34Z</dcterms:created>
  <dcterms:modified xsi:type="dcterms:W3CDTF">2023-10-12T09:12:50Z</dcterms:modified>
</cp:coreProperties>
</file>