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1" r:id="rId1"/>
  </p:sldMasterIdLst>
  <p:notesMasterIdLst>
    <p:notesMasterId r:id="rId16"/>
  </p:notesMasterIdLst>
  <p:sldIdLst>
    <p:sldId id="302" r:id="rId2"/>
    <p:sldId id="298" r:id="rId3"/>
    <p:sldId id="303" r:id="rId4"/>
    <p:sldId id="276" r:id="rId5"/>
    <p:sldId id="306" r:id="rId6"/>
    <p:sldId id="257" r:id="rId7"/>
    <p:sldId id="309" r:id="rId8"/>
    <p:sldId id="258" r:id="rId9"/>
    <p:sldId id="300" r:id="rId10"/>
    <p:sldId id="299" r:id="rId11"/>
    <p:sldId id="305" r:id="rId12"/>
    <p:sldId id="311" r:id="rId13"/>
    <p:sldId id="30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E9CB6-38B5-439F-958C-90A8B85E5442}" type="datetimeFigureOut">
              <a:rPr lang="en-IE" smtClean="0"/>
              <a:t>17/01/2022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CB1C-D180-463A-9202-D0D6FEB6F8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588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1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8162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958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814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7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0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3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7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8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42B0DB6-F5C7-45FB-8CF3-31B45F9C2DAC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7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88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5BKXJR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0" t="31507" r="20477" b="28497"/>
          <a:stretch/>
        </p:blipFill>
        <p:spPr>
          <a:xfrm>
            <a:off x="0" y="0"/>
            <a:ext cx="12192000" cy="63879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9433" y="2230106"/>
            <a:ext cx="6189980" cy="3367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4400" dirty="0">
                <a:solidFill>
                  <a:srgbClr val="5A9CBF"/>
                </a:solidFill>
              </a:rPr>
              <a:t>The Mind Flow Project </a:t>
            </a:r>
            <a:endParaRPr lang="en-IE" sz="4400" dirty="0"/>
          </a:p>
          <a:p>
            <a:pPr marL="0" indent="0">
              <a:buNone/>
            </a:pPr>
            <a:endParaRPr lang="en-IE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524"/>
            <a:ext cx="12360564" cy="1408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73" y="413398"/>
            <a:ext cx="1924299" cy="20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2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r>
              <a:rPr lang="en-IE" dirty="0"/>
              <a:t>Module 5 – Mindfulness and Mediation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349" y="2087417"/>
            <a:ext cx="10554574" cy="3078653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Understanding Mindfulness and how to practice it.</a:t>
            </a:r>
          </a:p>
          <a:p>
            <a:r>
              <a:rPr lang="en-IE" dirty="0">
                <a:solidFill>
                  <a:schemeClr val="bg1"/>
                </a:solidFill>
              </a:rPr>
              <a:t>Understanding Meditation and how to practice it.</a:t>
            </a:r>
          </a:p>
          <a:p>
            <a:r>
              <a:rPr lang="en-IE" dirty="0">
                <a:solidFill>
                  <a:schemeClr val="bg1"/>
                </a:solidFill>
              </a:rPr>
              <a:t>Breathing/Grounding exercises.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22" y="4309872"/>
            <a:ext cx="4765132" cy="254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Support Group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Online Support Groups can be offered for participants on completion of the course. </a:t>
            </a:r>
          </a:p>
          <a:p>
            <a:r>
              <a:rPr lang="en-US" i="1" dirty="0">
                <a:solidFill>
                  <a:schemeClr val="bg1"/>
                </a:solidFill>
              </a:rPr>
              <a:t>This can take place every second week. </a:t>
            </a:r>
            <a:endParaRPr lang="en-IE" i="1" dirty="0">
              <a:solidFill>
                <a:schemeClr val="bg1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27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Feedback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912" y="2924175"/>
            <a:ext cx="5991663" cy="3582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Each member who participated in The </a:t>
            </a:r>
            <a:r>
              <a:rPr lang="en-US" i="1" dirty="0" err="1">
                <a:solidFill>
                  <a:schemeClr val="bg1"/>
                </a:solidFill>
              </a:rPr>
              <a:t>MindFlow</a:t>
            </a:r>
            <a:r>
              <a:rPr lang="en-US" i="1" dirty="0">
                <a:solidFill>
                  <a:schemeClr val="bg1"/>
                </a:solidFill>
              </a:rPr>
              <a:t> Project will be asked to complete an anonymous Survey Monkey Feedback form. This allows </a:t>
            </a:r>
            <a:r>
              <a:rPr lang="en-US" i="1" dirty="0" err="1">
                <a:solidFill>
                  <a:schemeClr val="bg1"/>
                </a:solidFill>
              </a:rPr>
              <a:t>Meath</a:t>
            </a:r>
            <a:r>
              <a:rPr lang="en-US" i="1" dirty="0">
                <a:solidFill>
                  <a:schemeClr val="bg1"/>
                </a:solidFill>
              </a:rPr>
              <a:t> Wellness Hub to: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/>
                </a:solidFill>
              </a:rPr>
              <a:t>Understand participants overall experience in the course.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/>
                </a:solidFill>
              </a:rPr>
              <a:t>What they would like to see more/less off.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/>
                </a:solidFill>
              </a:rPr>
              <a:t>If they would recommend to a friend dealing with mental health /wellness difficulties.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>
                <a:solidFill>
                  <a:schemeClr val="bg1"/>
                </a:solidFill>
              </a:rPr>
              <a:t>If they would like to join a support group relating to topics covered in the course. </a:t>
            </a: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Feedback Form can be found here: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https://www.surveymonkey.com/r/5BKXJR3</a:t>
            </a:r>
          </a:p>
          <a:p>
            <a:pPr marL="0" indent="0">
              <a:buNone/>
            </a:pPr>
            <a:endParaRPr lang="en-US" i="1" u="sng" dirty="0">
              <a:hlinkClick r:id="rId2"/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7134225" y="2693555"/>
            <a:ext cx="4705350" cy="2585323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 fontAlgn="t"/>
            <a:r>
              <a:rPr lang="en-US" i="1" dirty="0">
                <a:solidFill>
                  <a:schemeClr val="bg1"/>
                </a:solidFill>
              </a:rPr>
              <a:t>“I think it was a great introduction to addressing mental health/self care. I enjoyed all topics and stories shared. We now  have the right tools and approach to issues, it can help one deal with things in a less harmful and maybe more productive/compassionate way.”</a:t>
            </a:r>
          </a:p>
          <a:p>
            <a:pPr fontAlgn="t"/>
            <a:endParaRPr lang="en-US" i="1" dirty="0">
              <a:solidFill>
                <a:schemeClr val="bg1"/>
              </a:solidFill>
            </a:endParaRPr>
          </a:p>
          <a:p>
            <a:pPr algn="r" fontAlgn="t"/>
            <a:r>
              <a:rPr lang="en-US" dirty="0">
                <a:solidFill>
                  <a:schemeClr val="bg1"/>
                </a:solidFill>
              </a:rPr>
              <a:t>Participant feedback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8475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Contact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975358" y="1894231"/>
            <a:ext cx="7467600" cy="4008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2800" dirty="0">
                <a:solidFill>
                  <a:schemeClr val="bg1"/>
                </a:solidFill>
              </a:rPr>
              <a:t>Contact Meath Wellness Hub for more information or to book your place:</a:t>
            </a:r>
          </a:p>
          <a:p>
            <a:pPr marL="0" indent="0" algn="ctr">
              <a:buNone/>
            </a:pPr>
            <a:r>
              <a:rPr lang="en-IE" sz="2800" b="1" u="sng" dirty="0">
                <a:solidFill>
                  <a:schemeClr val="bg1"/>
                </a:solidFill>
              </a:rPr>
              <a:t>Email: </a:t>
            </a:r>
            <a:r>
              <a:rPr lang="en-IE" sz="2800" dirty="0">
                <a:solidFill>
                  <a:schemeClr val="bg1"/>
                </a:solidFill>
              </a:rPr>
              <a:t>wellnesshub@meathpartnership.ie</a:t>
            </a:r>
          </a:p>
          <a:p>
            <a:pPr marL="0" indent="0" algn="ctr">
              <a:buNone/>
            </a:pPr>
            <a:r>
              <a:rPr lang="en-IE" sz="2800" b="1" u="sng" dirty="0">
                <a:solidFill>
                  <a:schemeClr val="bg1"/>
                </a:solidFill>
              </a:rPr>
              <a:t>Phone: </a:t>
            </a:r>
            <a:r>
              <a:rPr lang="en-GB" sz="2800" dirty="0">
                <a:solidFill>
                  <a:schemeClr val="bg1"/>
                </a:solidFill>
              </a:rPr>
              <a:t>0871473760</a:t>
            </a:r>
            <a:endParaRPr lang="en-IE" sz="2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50" y="5135271"/>
            <a:ext cx="9419751" cy="1559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479" y="2889307"/>
            <a:ext cx="1528801" cy="158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0" t="17401" r="33099" b="7871"/>
          <a:stretch/>
        </p:blipFill>
        <p:spPr>
          <a:xfrm>
            <a:off x="2475345" y="286328"/>
            <a:ext cx="6867525" cy="6148388"/>
          </a:xfrm>
        </p:spPr>
      </p:pic>
    </p:spTree>
    <p:extLst>
      <p:ext uri="{BB962C8B-B14F-4D97-AF65-F5344CB8AC3E}">
        <p14:creationId xmlns:p14="http://schemas.microsoft.com/office/powerpoint/2010/main" val="19376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275" y="2234911"/>
            <a:ext cx="7105650" cy="415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We are a </a:t>
            </a:r>
            <a:r>
              <a:rPr lang="en-GB" sz="1600" b="1" u="sng" dirty="0">
                <a:solidFill>
                  <a:schemeClr val="bg1"/>
                </a:solidFill>
              </a:rPr>
              <a:t>mental health recovery service</a:t>
            </a:r>
            <a:r>
              <a:rPr lang="en-GB" sz="1600" dirty="0">
                <a:solidFill>
                  <a:schemeClr val="bg1"/>
                </a:solidFill>
              </a:rPr>
              <a:t>, offering free and accessible supports for mental health and wellbeing.</a:t>
            </a:r>
          </a:p>
          <a:p>
            <a:pPr marL="0" indent="0">
              <a:buNone/>
            </a:pPr>
            <a:endParaRPr lang="en-GB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</a:rPr>
              <a:t>Our services include: </a:t>
            </a:r>
          </a:p>
          <a:p>
            <a:r>
              <a:rPr lang="en-GB" sz="1600" dirty="0">
                <a:solidFill>
                  <a:schemeClr val="bg1"/>
                </a:solidFill>
              </a:rPr>
              <a:t>1:1 Supports for Mental Health and wellbeing; </a:t>
            </a:r>
          </a:p>
          <a:p>
            <a:r>
              <a:rPr lang="en-GB" sz="1600" dirty="0">
                <a:solidFill>
                  <a:schemeClr val="bg1"/>
                </a:solidFill>
              </a:rPr>
              <a:t>Support groups; </a:t>
            </a:r>
          </a:p>
          <a:p>
            <a:r>
              <a:rPr lang="en-GB" sz="1600" dirty="0">
                <a:solidFill>
                  <a:schemeClr val="bg1"/>
                </a:solidFill>
              </a:rPr>
              <a:t>Wellness Workshops Information;</a:t>
            </a:r>
          </a:p>
          <a:p>
            <a:r>
              <a:rPr lang="en-GB" sz="1600" dirty="0">
                <a:solidFill>
                  <a:schemeClr val="bg1"/>
                </a:solidFill>
              </a:rPr>
              <a:t>Wellness recovery action plan (WRAP groups);</a:t>
            </a:r>
          </a:p>
          <a:p>
            <a:r>
              <a:rPr lang="en-GB" sz="1600" dirty="0">
                <a:solidFill>
                  <a:schemeClr val="bg1"/>
                </a:solidFill>
              </a:rPr>
              <a:t>The Mind Flow Project</a:t>
            </a:r>
          </a:p>
          <a:p>
            <a:r>
              <a:rPr lang="en-GB" sz="1600" dirty="0">
                <a:solidFill>
                  <a:schemeClr val="bg1"/>
                </a:solidFill>
              </a:rPr>
              <a:t> Advocacy Onward referrals </a:t>
            </a:r>
            <a:endParaRPr lang="en-IE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11" y="2787361"/>
            <a:ext cx="2329808" cy="24845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685800"/>
            <a:ext cx="6389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IE" sz="4800" b="1" dirty="0"/>
              <a:t> </a:t>
            </a:r>
            <a:r>
              <a:rPr lang="en-I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I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endParaRPr lang="en-I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7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The Mind Flow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821" y="2484582"/>
            <a:ext cx="10554574" cy="241363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Mind Flow Project gives </a:t>
            </a:r>
            <a:r>
              <a:rPr lang="en-US" dirty="0" err="1">
                <a:solidFill>
                  <a:schemeClr val="bg1"/>
                </a:solidFill>
              </a:rPr>
              <a:t>Meath</a:t>
            </a:r>
            <a:r>
              <a:rPr lang="en-US" dirty="0">
                <a:solidFill>
                  <a:schemeClr val="bg1"/>
                </a:solidFill>
              </a:rPr>
              <a:t> Wellness Hub the opportunity to respond to the communities needs in terms of mental health and wellness.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This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is a flexible and adaptable way of developing an educational curriculum that can help individuals and groups develop skills and knowledge to cope with life.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329" y="4811048"/>
            <a:ext cx="56673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Course Content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600978"/>
            <a:ext cx="10554574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>
                <a:solidFill>
                  <a:schemeClr val="bg1"/>
                </a:solidFill>
              </a:rPr>
              <a:t>5 Modules which include: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Mental Health and Self Care.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Self awareness and Self Compassion.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Mindfulness and Mediation.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Cognitive Behaviour Therapy – Understand/Reconstruction of thoughts.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Building Resilience and Emotional Intelligence.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Each organization has the opportunity to select different modules to suit their clients needs, or opt for full course.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Other topics not included in modules can also be offered to tailor such needs for example, Anxiety and Me, Depression, Seasonal Affective Disorder,  Substance Use etc. </a:t>
            </a:r>
          </a:p>
          <a:p>
            <a:pPr marL="0" indent="0">
              <a:buNone/>
            </a:pPr>
            <a:endParaRPr lang="en-GB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95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Time/Dates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837" y="2203237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solidFill>
                  <a:schemeClr val="bg1"/>
                </a:solidFill>
              </a:rPr>
              <a:t>The </a:t>
            </a:r>
            <a:r>
              <a:rPr lang="en-IE" dirty="0" err="1">
                <a:solidFill>
                  <a:schemeClr val="bg1"/>
                </a:solidFill>
              </a:rPr>
              <a:t>MindFlow</a:t>
            </a:r>
            <a:r>
              <a:rPr lang="en-IE" dirty="0">
                <a:solidFill>
                  <a:schemeClr val="bg1"/>
                </a:solidFill>
              </a:rPr>
              <a:t> Project can run over the space of two days, or 4/6 weeks. This can depend on client or organisations needs. </a:t>
            </a:r>
          </a:p>
          <a:p>
            <a:pPr marL="0" indent="0">
              <a:buNone/>
            </a:pPr>
            <a:r>
              <a:rPr lang="en-IE" dirty="0">
                <a:solidFill>
                  <a:schemeClr val="bg1"/>
                </a:solidFill>
              </a:rPr>
              <a:t>Timetable of Mind Flow Project 2022:</a:t>
            </a:r>
          </a:p>
          <a:p>
            <a:r>
              <a:rPr lang="en-IE" b="1" dirty="0">
                <a:solidFill>
                  <a:schemeClr val="bg1"/>
                </a:solidFill>
              </a:rPr>
              <a:t>2 DAY Course: 1</a:t>
            </a:r>
            <a:r>
              <a:rPr lang="en-IE" b="1" baseline="30000" dirty="0">
                <a:solidFill>
                  <a:schemeClr val="bg1"/>
                </a:solidFill>
              </a:rPr>
              <a:t>st</a:t>
            </a:r>
            <a:r>
              <a:rPr lang="en-IE" b="1" dirty="0">
                <a:solidFill>
                  <a:schemeClr val="bg1"/>
                </a:solidFill>
              </a:rPr>
              <a:t> and 2</a:t>
            </a:r>
            <a:r>
              <a:rPr lang="en-IE" b="1" baseline="30000" dirty="0">
                <a:solidFill>
                  <a:schemeClr val="bg1"/>
                </a:solidFill>
              </a:rPr>
              <a:t>nd</a:t>
            </a:r>
            <a:r>
              <a:rPr lang="en-IE" b="1" dirty="0">
                <a:solidFill>
                  <a:schemeClr val="bg1"/>
                </a:solidFill>
              </a:rPr>
              <a:t> of February 2022. Time: 10am – 1pm</a:t>
            </a:r>
          </a:p>
          <a:p>
            <a:r>
              <a:rPr lang="en-IE" dirty="0">
                <a:solidFill>
                  <a:schemeClr val="bg1"/>
                </a:solidFill>
              </a:rPr>
              <a:t>4/6 Weeks Course: April 2022 TBC</a:t>
            </a:r>
          </a:p>
          <a:p>
            <a:r>
              <a:rPr lang="en-IE" dirty="0">
                <a:solidFill>
                  <a:schemeClr val="bg1"/>
                </a:solidFill>
              </a:rPr>
              <a:t>September 2022 TBC</a:t>
            </a:r>
          </a:p>
        </p:txBody>
      </p:sp>
    </p:spTree>
    <p:extLst>
      <p:ext uri="{BB962C8B-B14F-4D97-AF65-F5344CB8AC3E}">
        <p14:creationId xmlns:p14="http://schemas.microsoft.com/office/powerpoint/2010/main" val="1355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E" dirty="0"/>
            </a:br>
            <a:br>
              <a:rPr lang="en-IE" dirty="0"/>
            </a:br>
            <a:r>
              <a:rPr lang="en-IE" dirty="0"/>
              <a:t>Module 1: Mental Health and Self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Understanding Your Mental Health, early warning signs and positive mental health. </a:t>
            </a:r>
          </a:p>
          <a:p>
            <a:r>
              <a:rPr lang="en-GB" dirty="0">
                <a:solidFill>
                  <a:schemeClr val="bg1"/>
                </a:solidFill>
              </a:rPr>
              <a:t>What is self care?</a:t>
            </a:r>
            <a:endParaRPr lang="en-IE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importance of Sleep</a:t>
            </a:r>
            <a:r>
              <a:rPr lang="en-IE" dirty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Diet and Exercise.</a:t>
            </a:r>
          </a:p>
          <a:p>
            <a:r>
              <a:rPr lang="en-GB" dirty="0">
                <a:solidFill>
                  <a:schemeClr val="bg1"/>
                </a:solidFill>
              </a:rPr>
              <a:t>A Personal Self Care Plan.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06" y="3842327"/>
            <a:ext cx="2565755" cy="24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4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E" dirty="0"/>
            </a:br>
            <a:br>
              <a:rPr lang="en-IE" dirty="0"/>
            </a:br>
            <a:r>
              <a:rPr lang="en-IE" dirty="0"/>
              <a:t>Module 2: Self Awareness &amp; Self Compassion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Understanding Self Awareness and it’s benefits. </a:t>
            </a:r>
          </a:p>
          <a:p>
            <a:r>
              <a:rPr lang="en-IE" dirty="0">
                <a:solidFill>
                  <a:schemeClr val="bg1"/>
                </a:solidFill>
              </a:rPr>
              <a:t>Knowing your “Triggers”.</a:t>
            </a:r>
          </a:p>
          <a:p>
            <a:r>
              <a:rPr lang="en-IE" dirty="0">
                <a:solidFill>
                  <a:schemeClr val="bg1"/>
                </a:solidFill>
              </a:rPr>
              <a:t>Journaling Skills.</a:t>
            </a:r>
          </a:p>
          <a:p>
            <a:r>
              <a:rPr lang="en-IE" dirty="0">
                <a:solidFill>
                  <a:schemeClr val="bg1"/>
                </a:solidFill>
              </a:rPr>
              <a:t>Understanding and ability to practice Self Compassion.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39" y="2936343"/>
            <a:ext cx="2619375" cy="174307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00" y="825879"/>
            <a:ext cx="10571998" cy="970450"/>
          </a:xfrm>
        </p:spPr>
        <p:txBody>
          <a:bodyPr>
            <a:normAutofit fontScale="90000"/>
          </a:bodyPr>
          <a:lstStyle/>
          <a:p>
            <a:pPr lvl="0"/>
            <a:br>
              <a:rPr lang="en-IE" dirty="0"/>
            </a:br>
            <a:r>
              <a:rPr lang="en-GB" dirty="0"/>
              <a:t> </a:t>
            </a:r>
            <a:r>
              <a:rPr lang="en-IE" dirty="0"/>
              <a:t>Module 3) </a:t>
            </a:r>
            <a:r>
              <a:rPr lang="en-GB" dirty="0"/>
              <a:t>Cognitive Behaviour Therapy</a:t>
            </a:r>
            <a:br>
              <a:rPr lang="en-GB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90141"/>
            <a:ext cx="6154743" cy="3636511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Understanding Thoughts, Feelings, Behaviours (CBT)</a:t>
            </a:r>
            <a:endParaRPr lang="en-IE" dirty="0">
              <a:solidFill>
                <a:schemeClr val="bg1"/>
              </a:solidFill>
            </a:endParaRPr>
          </a:p>
          <a:p>
            <a:pPr lvl="0"/>
            <a:r>
              <a:rPr lang="en-GB" dirty="0">
                <a:solidFill>
                  <a:schemeClr val="bg1"/>
                </a:solidFill>
              </a:rPr>
              <a:t>Knowing your Inner Critic / Self Talk  habits and Automatic Negative Thoughts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Exercise: Thought Record Sheet to reconstruct thoughts.</a:t>
            </a:r>
            <a:r>
              <a:rPr lang="en-GB" dirty="0"/>
              <a:t>. </a:t>
            </a:r>
          </a:p>
          <a:p>
            <a:pPr marL="0" lv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698" y="2227905"/>
            <a:ext cx="4067300" cy="41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054" y="582745"/>
            <a:ext cx="10571998" cy="970450"/>
          </a:xfrm>
        </p:spPr>
        <p:txBody>
          <a:bodyPr>
            <a:normAutofit fontScale="90000"/>
          </a:bodyPr>
          <a:lstStyle/>
          <a:p>
            <a:pPr lvl="0"/>
            <a:br>
              <a:rPr lang="en-IE" dirty="0"/>
            </a:br>
            <a:r>
              <a:rPr lang="en-GB" dirty="0"/>
              <a:t>Module 4 – Resilience and Emotional Intelligence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089891" y="33924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IE" dirty="0"/>
              <a:t>COMPLETED)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90290" y="2935052"/>
            <a:ext cx="6154743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Understanding the meaning of resilience and how to become more resilient.</a:t>
            </a:r>
          </a:p>
          <a:p>
            <a:r>
              <a:rPr lang="en-GB" dirty="0">
                <a:solidFill>
                  <a:schemeClr val="bg1"/>
                </a:solidFill>
              </a:rPr>
              <a:t>What emotional intelligence is and how this can be improved.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Font typeface="Wingdings 2" charset="2"/>
              <a:buNone/>
            </a:pPr>
            <a:endParaRPr lang="en-IE" dirty="0"/>
          </a:p>
          <a:p>
            <a:pPr marL="0" indent="0">
              <a:buFont typeface="Wingdings 2" charset="2"/>
              <a:buNone/>
            </a:pPr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76127" y="2512291"/>
            <a:ext cx="3662218" cy="36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0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1634</TotalTime>
  <Words>654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 2</vt:lpstr>
      <vt:lpstr>Quotable</vt:lpstr>
      <vt:lpstr>PowerPoint Presentation</vt:lpstr>
      <vt:lpstr>PowerPoint Presentation</vt:lpstr>
      <vt:lpstr>What is The Mind Flow Project?</vt:lpstr>
      <vt:lpstr>Course Content Overview</vt:lpstr>
      <vt:lpstr>Time/Dates</vt:lpstr>
      <vt:lpstr>  Module 1: Mental Health and Self Care</vt:lpstr>
      <vt:lpstr>  Module 2: Self Awareness &amp; Self Compassion</vt:lpstr>
      <vt:lpstr>  Module 3) Cognitive Behaviour Therapy </vt:lpstr>
      <vt:lpstr> Module 4 – Resilience and Emotional Intelligence</vt:lpstr>
      <vt:lpstr> Module 5 – Mindfulness and Mediation </vt:lpstr>
      <vt:lpstr>Support Group Option</vt:lpstr>
      <vt:lpstr>Feedback request</vt:lpstr>
      <vt:lpstr>Contact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Mind Flow Project</dc:title>
  <dc:creator>Roisin Traynor</dc:creator>
  <cp:lastModifiedBy>David Griffin</cp:lastModifiedBy>
  <cp:revision>53</cp:revision>
  <dcterms:created xsi:type="dcterms:W3CDTF">2021-09-27T09:47:49Z</dcterms:created>
  <dcterms:modified xsi:type="dcterms:W3CDTF">2022-01-17T10:21:57Z</dcterms:modified>
</cp:coreProperties>
</file>