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sldIdLst>
    <p:sldId id="256" r:id="rId5"/>
    <p:sldId id="257" r:id="rId6"/>
    <p:sldId id="266" r:id="rId7"/>
    <p:sldId id="267" r:id="rId8"/>
    <p:sldId id="263" r:id="rId9"/>
    <p:sldId id="265" r:id="rId10"/>
    <p:sldId id="264" r:id="rId11"/>
    <p:sldId id="268" r:id="rId12"/>
    <p:sldId id="271" r:id="rId13"/>
    <p:sldId id="272" r:id="rId14"/>
    <p:sldId id="270" r:id="rId15"/>
    <p:sldId id="262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lena Hamilton" initials="EH" lastIdx="1" clrIdx="0">
    <p:extLst>
      <p:ext uri="{19B8F6BF-5375-455C-9EA6-DF929625EA0E}">
        <p15:presenceInfo xmlns:p15="http://schemas.microsoft.com/office/powerpoint/2012/main" userId="S::elena.hamilton@mhcirl.ie::8ec3ae2a-c24f-4397-a479-8824ff280cc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42597E2-A87D-5DC3-5356-CE8F81F87FF7}" v="1678" dt="2021-06-16T15:49:33.122"/>
    <p1510:client id="{57B0BDCC-2764-721D-D136-558AB9AB1784}" v="3" dt="2021-06-17T09:00:54.473"/>
    <p1510:client id="{C36242B4-9253-3123-F896-01F6927465D7}" v="8" dt="2021-06-17T08:02:27.88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658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microsoft.com/office/2015/10/relationships/revisionInfo" Target="revisionInfo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721790" y="1122363"/>
            <a:ext cx="4946210" cy="2387600"/>
          </a:xfrm>
          <a:prstGeom prst="rect">
            <a:avLst/>
          </a:prstGeom>
        </p:spPr>
        <p:txBody>
          <a:bodyPr anchor="b"/>
          <a:lstStyle>
            <a:lvl1pPr algn="l">
              <a:defRPr sz="6000"/>
            </a:lvl1pPr>
          </a:lstStyle>
          <a:p>
            <a:r>
              <a:rPr lang="en-IE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721790" y="3602038"/>
            <a:ext cx="4946210" cy="1655762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IE"/>
              <a:t>Click to edit Master subtitle style</a:t>
            </a:r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1452" y="986828"/>
            <a:ext cx="4608214" cy="4608214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9825" y="228283"/>
            <a:ext cx="2006840" cy="850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38082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703811"/>
            <a:ext cx="10515600" cy="340727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IE"/>
              <a:t>Click to edit Master text styles</a:t>
            </a:r>
          </a:p>
          <a:p>
            <a:pPr lvl="1"/>
            <a:r>
              <a:rPr lang="en-IE"/>
              <a:t>Second level</a:t>
            </a:r>
          </a:p>
          <a:p>
            <a:pPr lvl="2"/>
            <a:r>
              <a:rPr lang="en-IE"/>
              <a:t>Third level</a:t>
            </a:r>
          </a:p>
          <a:p>
            <a:pPr lvl="3"/>
            <a:r>
              <a:rPr lang="en-IE"/>
              <a:t>Fourth level</a:t>
            </a:r>
          </a:p>
          <a:p>
            <a:pPr lvl="4"/>
            <a:r>
              <a:rPr lang="en-IE"/>
              <a:t>Fifth level</a:t>
            </a:r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4221" y="228283"/>
            <a:ext cx="2006840" cy="850900"/>
          </a:xfrm>
          <a:prstGeom prst="rect">
            <a:avLst/>
          </a:prstGeom>
        </p:spPr>
      </p:pic>
      <p:sp>
        <p:nvSpPr>
          <p:cNvPr id="4" name="Title 3">
            <a:extLst>
              <a:ext uri="{FF2B5EF4-FFF2-40B4-BE49-F238E27FC236}">
                <a16:creationId xmlns:a16="http://schemas.microsoft.com/office/drawing/2014/main" id="{A405FAB5-0387-3A40-8C0A-8411559D6B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56031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Background pattern&#10;&#10;Description automatically generated">
            <a:extLst>
              <a:ext uri="{FF2B5EF4-FFF2-40B4-BE49-F238E27FC236}">
                <a16:creationId xmlns:a16="http://schemas.microsoft.com/office/drawing/2014/main" id="{44FD4AB5-FFDF-5943-972B-72DF75EB0AD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703811"/>
            <a:ext cx="10515600" cy="340727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IE"/>
              <a:t>Click to edit Master text styles</a:t>
            </a:r>
          </a:p>
          <a:p>
            <a:pPr lvl="1"/>
            <a:r>
              <a:rPr lang="en-IE"/>
              <a:t>Second level</a:t>
            </a:r>
          </a:p>
          <a:p>
            <a:pPr lvl="2"/>
            <a:r>
              <a:rPr lang="en-IE"/>
              <a:t>Third level</a:t>
            </a:r>
          </a:p>
          <a:p>
            <a:pPr lvl="3"/>
            <a:r>
              <a:rPr lang="en-IE"/>
              <a:t>Fourth level</a:t>
            </a:r>
          </a:p>
          <a:p>
            <a:pPr lvl="4"/>
            <a:r>
              <a:rPr lang="en-IE"/>
              <a:t>Fifth level</a:t>
            </a:r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4221" y="228283"/>
            <a:ext cx="2006840" cy="850900"/>
          </a:xfrm>
          <a:prstGeom prst="rect">
            <a:avLst/>
          </a:prstGeom>
        </p:spPr>
      </p:pic>
      <p:sp>
        <p:nvSpPr>
          <p:cNvPr id="4" name="Title 3">
            <a:extLst>
              <a:ext uri="{FF2B5EF4-FFF2-40B4-BE49-F238E27FC236}">
                <a16:creationId xmlns:a16="http://schemas.microsoft.com/office/drawing/2014/main" id="{A405FAB5-0387-3A40-8C0A-8411559D6B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11362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8" name="Title Placeholder 1"/>
          <p:cNvSpPr>
            <a:spLocks noGrp="1"/>
          </p:cNvSpPr>
          <p:nvPr>
            <p:ph type="title"/>
          </p:nvPr>
        </p:nvSpPr>
        <p:spPr>
          <a:xfrm>
            <a:off x="838200" y="13791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IE"/>
              <a:t>Click to edit Master title style</a:t>
            </a:r>
            <a:endParaRPr lang="en-US"/>
          </a:p>
        </p:txBody>
      </p:sp>
      <p:sp>
        <p:nvSpPr>
          <p:cNvPr id="9" name="Text Placeholder 2"/>
          <p:cNvSpPr>
            <a:spLocks noGrp="1"/>
          </p:cNvSpPr>
          <p:nvPr>
            <p:ph type="body" idx="1"/>
          </p:nvPr>
        </p:nvSpPr>
        <p:spPr>
          <a:xfrm>
            <a:off x="838200" y="2933323"/>
            <a:ext cx="10515600" cy="32436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IE"/>
              <a:t>Click to edit Master text styles</a:t>
            </a:r>
          </a:p>
          <a:p>
            <a:pPr lvl="1"/>
            <a:r>
              <a:rPr lang="en-IE"/>
              <a:t>Second level</a:t>
            </a:r>
          </a:p>
          <a:p>
            <a:pPr lvl="2"/>
            <a:r>
              <a:rPr lang="en-IE"/>
              <a:t>Third level</a:t>
            </a:r>
          </a:p>
          <a:p>
            <a:pPr lvl="3"/>
            <a:r>
              <a:rPr lang="en-IE"/>
              <a:t>Fourth level</a:t>
            </a:r>
          </a:p>
          <a:p>
            <a:pPr lvl="4"/>
            <a:r>
              <a:rPr lang="en-IE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14735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hcirl.ie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mailto:standards@mhcirl.ie" TargetMode="External"/><Relationship Id="rId2" Type="http://schemas.openxmlformats.org/officeDocument/2006/relationships/hyperlink" Target="http://www.mhcirl.ie" TargetMode="External"/><Relationship Id="rId1" Type="http://schemas.openxmlformats.org/officeDocument/2006/relationships/slideLayout" Target="../slideLayouts/slideLayout3.xml"/><Relationship Id="rId4" Type="http://schemas.openxmlformats.org/officeDocument/2006/relationships/hyperlink" Target="mailto:concerns@mhcirl.ie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721790" y="1721224"/>
            <a:ext cx="4946210" cy="2542462"/>
          </a:xfrm>
        </p:spPr>
        <p:txBody>
          <a:bodyPr>
            <a:noAutofit/>
          </a:bodyPr>
          <a:lstStyle/>
          <a:p>
            <a:r>
              <a:rPr lang="en-US" sz="3200" b="1">
                <a:latin typeface="Calibri" panose="020F0502020204030204" pitchFamily="34" charset="0"/>
                <a:cs typeface="Calibri" panose="020F0502020204030204" pitchFamily="34" charset="0"/>
              </a:rPr>
              <a:t>Public Consultation on the review of the Quality Framework for Mental Health Services </a:t>
            </a:r>
            <a:br>
              <a:rPr lang="en-US" sz="3200" b="1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3200" b="1"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en-US" sz="3200" b="1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3200" b="1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Information Session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721789" y="4413457"/>
            <a:ext cx="5548962" cy="1340071"/>
          </a:xfrm>
        </p:spPr>
        <p:txBody>
          <a:bodyPr vert="horz" lIns="91440" tIns="45720" rIns="91440" bIns="45720" rtlCol="0" anchor="t">
            <a:normAutofit/>
          </a:bodyPr>
          <a:lstStyle/>
          <a:p>
            <a:endParaRPr lang="en-US">
              <a:solidFill>
                <a:schemeClr val="tx2"/>
              </a:solidFill>
            </a:endParaRPr>
          </a:p>
          <a:p>
            <a:endParaRPr lang="en-US">
              <a:solidFill>
                <a:schemeClr val="tx2"/>
              </a:solidFill>
            </a:endParaRPr>
          </a:p>
          <a:p>
            <a:endParaRPr lang="en-US" sz="8800" dirty="0">
              <a:solidFill>
                <a:schemeClr val="tx2"/>
              </a:solidFill>
              <a:highlight>
                <a:srgbClr val="FFFF00"/>
              </a:highlight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00570529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7D5A15C6-7514-BE45-A770-4E9513FA62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277036"/>
            <a:ext cx="10515600" cy="3834053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457200" indent="-457200"/>
            <a:r>
              <a:rPr lang="en-IE">
                <a:solidFill>
                  <a:schemeClr val="tx2"/>
                </a:solidFill>
              </a:rPr>
              <a:t>You don't have to answer all the questions</a:t>
            </a:r>
            <a:endParaRPr lang="en-US"/>
          </a:p>
          <a:p>
            <a:pPr marL="457200" indent="-457200"/>
            <a:r>
              <a:rPr lang="en-IE">
                <a:solidFill>
                  <a:schemeClr val="tx2"/>
                </a:solidFill>
              </a:rPr>
              <a:t>You don't have to give us information about you (though this helps us make sure we've heard from a broad selection of people)</a:t>
            </a:r>
            <a:endParaRPr lang="en-IE">
              <a:solidFill>
                <a:schemeClr val="tx2"/>
              </a:solidFill>
              <a:cs typeface="Calibri"/>
            </a:endParaRPr>
          </a:p>
          <a:p>
            <a:pPr marL="457200" indent="-457200"/>
            <a:r>
              <a:rPr lang="en-IE">
                <a:solidFill>
                  <a:schemeClr val="tx2"/>
                </a:solidFill>
                <a:cs typeface="Calibri"/>
              </a:rPr>
              <a:t>You can fill in the form online</a:t>
            </a:r>
          </a:p>
          <a:p>
            <a:pPr marL="457200" indent="-457200"/>
            <a:r>
              <a:rPr lang="en-IE">
                <a:solidFill>
                  <a:schemeClr val="tx2"/>
                </a:solidFill>
                <a:cs typeface="Calibri"/>
              </a:rPr>
              <a:t>You can access a PDF online, fill it in and send it by email</a:t>
            </a:r>
          </a:p>
          <a:p>
            <a:pPr marL="457200" indent="-457200"/>
            <a:r>
              <a:rPr lang="en-IE">
                <a:solidFill>
                  <a:schemeClr val="tx2"/>
                </a:solidFill>
                <a:cs typeface="Calibri"/>
              </a:rPr>
              <a:t>You can print off the form, fill it in my hand and post it</a:t>
            </a:r>
          </a:p>
          <a:p>
            <a:pPr marL="0" indent="0">
              <a:buNone/>
            </a:pPr>
            <a:r>
              <a:rPr lang="en-IE">
                <a:solidFill>
                  <a:schemeClr val="tx2"/>
                </a:solidFill>
                <a:cs typeface="Calibri"/>
              </a:rPr>
              <a:t>Go to </a:t>
            </a:r>
            <a:r>
              <a:rPr lang="en-IE" b="1">
                <a:solidFill>
                  <a:schemeClr val="tx2"/>
                </a:solidFill>
                <a:ea typeface="+mn-lt"/>
                <a:cs typeface="+mn-lt"/>
                <a:hlinkClick r:id="rId2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www.mhcirl.ie</a:t>
            </a:r>
            <a:r>
              <a:rPr lang="en-IE" b="1">
                <a:solidFill>
                  <a:schemeClr val="tx2"/>
                </a:solidFill>
                <a:ea typeface="+mn-lt"/>
                <a:cs typeface="+mn-lt"/>
              </a:rPr>
              <a:t> </a:t>
            </a:r>
            <a:r>
              <a:rPr lang="en-IE">
                <a:solidFill>
                  <a:schemeClr val="tx2"/>
                </a:solidFill>
                <a:ea typeface="+mn-lt"/>
                <a:cs typeface="+mn-lt"/>
              </a:rPr>
              <a:t>and click the yellow banner across the top of the page</a:t>
            </a:r>
            <a:endParaRPr lang="en-IE">
              <a:solidFill>
                <a:schemeClr val="tx2"/>
              </a:solidFill>
              <a:cs typeface="Calibri"/>
            </a:endParaRP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13E1DD5F-DE84-3648-B230-BEF90721B8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128102"/>
            <a:ext cx="10515600" cy="1148934"/>
          </a:xfrm>
        </p:spPr>
        <p:txBody>
          <a:bodyPr/>
          <a:lstStyle/>
          <a:p>
            <a:r>
              <a:rPr lang="en-US">
                <a:cs typeface="Calibri Light"/>
              </a:rPr>
              <a:t>Some notes on the form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96419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7D5A15C6-7514-BE45-A770-4E9513FA62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277036"/>
            <a:ext cx="10515600" cy="3834053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IE">
                <a:solidFill>
                  <a:schemeClr val="tx2"/>
                </a:solidFill>
              </a:rPr>
              <a:t>The deadline is Monday 5 July 2021</a:t>
            </a:r>
            <a:endParaRPr lang="en-US">
              <a:solidFill>
                <a:schemeClr val="tx2"/>
              </a:solidFill>
              <a:cs typeface="Calibri" panose="020F0502020204030204"/>
            </a:endParaRPr>
          </a:p>
          <a:p>
            <a:pPr marL="0" indent="0">
              <a:buNone/>
            </a:pPr>
            <a:endParaRPr lang="en-IE">
              <a:solidFill>
                <a:schemeClr val="tx2"/>
              </a:solidFill>
              <a:cs typeface="Calibri"/>
            </a:endParaRPr>
          </a:p>
          <a:p>
            <a:pPr marL="0" indent="0">
              <a:buNone/>
            </a:pPr>
            <a:r>
              <a:rPr lang="en-IE">
                <a:solidFill>
                  <a:schemeClr val="tx2"/>
                </a:solidFill>
                <a:cs typeface="Calibri"/>
              </a:rPr>
              <a:t>Though remember, there will be further consultation opportunities later this year</a:t>
            </a:r>
          </a:p>
          <a:p>
            <a:pPr marL="0" indent="0">
              <a:buNone/>
            </a:pPr>
            <a:endParaRPr lang="en-IE">
              <a:solidFill>
                <a:schemeClr val="tx2"/>
              </a:solidFill>
              <a:highlight>
                <a:srgbClr val="FFFF00"/>
              </a:highlight>
              <a:cs typeface="Calibri"/>
            </a:endParaRPr>
          </a:p>
          <a:p>
            <a:pPr marL="0" indent="0">
              <a:buNone/>
            </a:pPr>
            <a:endParaRPr lang="en-IE">
              <a:solidFill>
                <a:schemeClr val="tx2"/>
              </a:solidFill>
              <a:highlight>
                <a:srgbClr val="FFFF00"/>
              </a:highlight>
              <a:cs typeface="Calibri"/>
            </a:endParaRP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13E1DD5F-DE84-3648-B230-BEF90721B8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128102"/>
            <a:ext cx="10515600" cy="1148934"/>
          </a:xfrm>
        </p:spPr>
        <p:txBody>
          <a:bodyPr/>
          <a:lstStyle/>
          <a:p>
            <a:r>
              <a:rPr lang="en-US">
                <a:cs typeface="Calibri Light"/>
              </a:rPr>
              <a:t>How long do you have to provide feedback?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58057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AC214093-4CC3-4875-A86F-5A94D34FBC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432913"/>
            <a:ext cx="10515600" cy="3407278"/>
          </a:xfrm>
        </p:spPr>
        <p:txBody>
          <a:bodyPr vert="horz" lIns="91440" tIns="45720" rIns="91440" bIns="45720" rtlCol="0" anchor="t">
            <a:normAutofit lnSpcReduction="10000"/>
          </a:bodyPr>
          <a:lstStyle/>
          <a:p>
            <a:pPr marL="0" indent="0">
              <a:buNone/>
            </a:pPr>
            <a:r>
              <a:rPr lang="en-GB" sz="3000">
                <a:solidFill>
                  <a:schemeClr val="tx2"/>
                </a:solidFill>
                <a:cs typeface="Calibri"/>
              </a:rPr>
              <a:t>Further info can be found on </a:t>
            </a:r>
            <a:r>
              <a:rPr lang="en-GB" sz="3000">
                <a:solidFill>
                  <a:schemeClr val="tx2"/>
                </a:solidFill>
                <a:cs typeface="Calibri"/>
                <a:hlinkClick r:id="rId2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www.mhcirl.ie</a:t>
            </a:r>
            <a:endParaRPr lang="en-GB" sz="3000">
              <a:solidFill>
                <a:schemeClr val="tx2"/>
              </a:solidFill>
              <a:cs typeface="Calibri"/>
            </a:endParaRPr>
          </a:p>
          <a:p>
            <a:pPr marL="0" indent="0">
              <a:buNone/>
            </a:pPr>
            <a:endParaRPr lang="en-GB" sz="3000">
              <a:solidFill>
                <a:schemeClr val="tx2"/>
              </a:solidFill>
              <a:cs typeface="Calibri"/>
            </a:endParaRPr>
          </a:p>
          <a:p>
            <a:pPr marL="0" indent="0">
              <a:buNone/>
            </a:pPr>
            <a:r>
              <a:rPr lang="en-GB" sz="3000">
                <a:solidFill>
                  <a:schemeClr val="tx2"/>
                </a:solidFill>
                <a:cs typeface="Calibri"/>
              </a:rPr>
              <a:t>Or by contacting </a:t>
            </a:r>
            <a:r>
              <a:rPr lang="en-GB" sz="3000">
                <a:solidFill>
                  <a:schemeClr val="tx2"/>
                </a:solidFill>
                <a:cs typeface="Calibri"/>
                <a:hlinkClick r:id="rId3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standards@mhcirl.ie</a:t>
            </a:r>
            <a:r>
              <a:rPr lang="en-GB" sz="3000">
                <a:solidFill>
                  <a:schemeClr val="tx2"/>
                </a:solidFill>
                <a:cs typeface="Calibri"/>
              </a:rPr>
              <a:t> </a:t>
            </a:r>
          </a:p>
          <a:p>
            <a:pPr marL="0" indent="0">
              <a:buNone/>
            </a:pPr>
            <a:endParaRPr lang="en-GB" sz="3000">
              <a:solidFill>
                <a:schemeClr val="tx2"/>
              </a:solidFill>
              <a:cs typeface="Calibri"/>
            </a:endParaRPr>
          </a:p>
          <a:p>
            <a:pPr marL="0" indent="0">
              <a:buNone/>
            </a:pPr>
            <a:r>
              <a:rPr lang="en-GB" sz="3000">
                <a:solidFill>
                  <a:schemeClr val="tx2"/>
                </a:solidFill>
                <a:cs typeface="Calibri"/>
              </a:rPr>
              <a:t>We're not a complaints body, but if you have </a:t>
            </a:r>
            <a:r>
              <a:rPr lang="en-GB" sz="3000">
                <a:solidFill>
                  <a:schemeClr val="tx2"/>
                </a:solidFill>
                <a:ea typeface="+mn-lt"/>
                <a:cs typeface="+mn-lt"/>
              </a:rPr>
              <a:t>an issue of concern about a particular service, you can report that concern to us by emailing </a:t>
            </a:r>
            <a:r>
              <a:rPr lang="en-GB" sz="3000">
                <a:solidFill>
                  <a:schemeClr val="tx2"/>
                </a:solidFill>
                <a:ea typeface="+mn-lt"/>
                <a:cs typeface="+mn-lt"/>
                <a:hlinkClick r:id="rId4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concerns@mhcirl.ie</a:t>
            </a:r>
            <a:r>
              <a:rPr lang="en-GB" sz="3000">
                <a:solidFill>
                  <a:schemeClr val="tx2"/>
                </a:solidFill>
                <a:ea typeface="+mn-lt"/>
                <a:cs typeface="+mn-lt"/>
              </a:rPr>
              <a:t> </a:t>
            </a:r>
            <a:endParaRPr lang="en-GB" sz="3000">
              <a:solidFill>
                <a:schemeClr val="tx2"/>
              </a:solidFill>
              <a:highlight>
                <a:srgbClr val="FFFF00"/>
              </a:highlight>
              <a:cs typeface="Calibri"/>
            </a:endParaRP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2C42120D-B0C8-472A-9030-DDD6558BD2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040065"/>
            <a:ext cx="10515600" cy="1325563"/>
          </a:xfrm>
        </p:spPr>
        <p:txBody>
          <a:bodyPr>
            <a:normAutofit/>
          </a:bodyPr>
          <a:lstStyle/>
          <a:p>
            <a:r>
              <a:rPr lang="en-GB" sz="3600" b="1"/>
              <a:t>Thank you </a:t>
            </a:r>
            <a:endParaRPr lang="en-GB" sz="3600" b="1">
              <a:cs typeface="Calibri Light"/>
            </a:endParaRPr>
          </a:p>
        </p:txBody>
      </p:sp>
    </p:spTree>
    <p:extLst>
      <p:ext uri="{BB962C8B-B14F-4D97-AF65-F5344CB8AC3E}">
        <p14:creationId xmlns:p14="http://schemas.microsoft.com/office/powerpoint/2010/main" val="42728037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7D5A15C6-7514-BE45-A770-4E9513FA62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277036"/>
            <a:ext cx="10515600" cy="3834053"/>
          </a:xfrm>
        </p:spPr>
        <p:txBody>
          <a:bodyPr vert="horz" lIns="91440" tIns="45720" rIns="91440" bIns="45720" rtlCol="0" anchor="t">
            <a:normAutofit lnSpcReduction="10000"/>
          </a:bodyPr>
          <a:lstStyle/>
          <a:p>
            <a:pPr marL="0" indent="0">
              <a:buNone/>
            </a:pPr>
            <a:r>
              <a:rPr lang="en-IE">
                <a:solidFill>
                  <a:schemeClr val="tx2"/>
                </a:solidFill>
              </a:rPr>
              <a:t>The Mental Health Commission is the regulator of mental health services in Ireland (under The Mental Health Act 2001). </a:t>
            </a:r>
          </a:p>
          <a:p>
            <a:r>
              <a:rPr lang="en-IE">
                <a:solidFill>
                  <a:schemeClr val="tx2"/>
                </a:solidFill>
              </a:rPr>
              <a:t>We register, inspect, and monitor how services are complying with their legal requirements. We use our enforcement powers where needed. </a:t>
            </a:r>
            <a:endParaRPr lang="en-IE">
              <a:solidFill>
                <a:schemeClr val="tx2"/>
              </a:solidFill>
              <a:cs typeface="Calibri"/>
            </a:endParaRPr>
          </a:p>
          <a:p>
            <a:r>
              <a:rPr lang="en-IE">
                <a:solidFill>
                  <a:schemeClr val="tx2"/>
                </a:solidFill>
              </a:rPr>
              <a:t>We arrange tribunals for people who are detained in a mental health hospital to make sure their rights are upheld. </a:t>
            </a:r>
            <a:endParaRPr lang="en-IE">
              <a:solidFill>
                <a:schemeClr val="tx2"/>
              </a:solidFill>
              <a:cs typeface="Calibri"/>
            </a:endParaRPr>
          </a:p>
          <a:p>
            <a:r>
              <a:rPr lang="en-IE">
                <a:solidFill>
                  <a:schemeClr val="tx2"/>
                </a:solidFill>
              </a:rPr>
              <a:t>We develop standards that tell services and the public how services should be delivered (e.g. rules, codes of practice, national standards).</a:t>
            </a:r>
            <a:endParaRPr lang="en-IE">
              <a:solidFill>
                <a:schemeClr val="tx2"/>
              </a:solidFill>
              <a:cs typeface="Calibri"/>
            </a:endParaRP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13E1DD5F-DE84-3648-B230-BEF90721B8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128102"/>
            <a:ext cx="10515600" cy="1148934"/>
          </a:xfrm>
        </p:spPr>
        <p:txBody>
          <a:bodyPr/>
          <a:lstStyle/>
          <a:p>
            <a:r>
              <a:rPr lang="en-US"/>
              <a:t>Who is the Mental Health Commission? </a:t>
            </a:r>
          </a:p>
        </p:txBody>
      </p:sp>
    </p:spTree>
    <p:extLst>
      <p:ext uri="{BB962C8B-B14F-4D97-AF65-F5344CB8AC3E}">
        <p14:creationId xmlns:p14="http://schemas.microsoft.com/office/powerpoint/2010/main" val="29431002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7D5A15C6-7514-BE45-A770-4E9513FA62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277036"/>
            <a:ext cx="6539053" cy="4379575"/>
          </a:xfrm>
        </p:spPr>
        <p:txBody>
          <a:bodyPr vert="horz" lIns="91440" tIns="45720" rIns="91440" bIns="45720" rtlCol="0" anchor="t">
            <a:normAutofit fontScale="85000" lnSpcReduction="20000"/>
          </a:bodyPr>
          <a:lstStyle/>
          <a:p>
            <a:r>
              <a:rPr lang="en-IE">
                <a:solidFill>
                  <a:schemeClr val="tx2"/>
                </a:solidFill>
              </a:rPr>
              <a:t>The Quality Framework for Mental Heath Services in Ireland sets out important standards for mental health services.</a:t>
            </a:r>
          </a:p>
          <a:p>
            <a:r>
              <a:rPr lang="en-GB">
                <a:solidFill>
                  <a:schemeClr val="tx2"/>
                </a:solidFill>
              </a:rPr>
              <a:t>It shows services with how to continuously improve their quality for their service users.</a:t>
            </a:r>
            <a:endParaRPr lang="en-GB">
              <a:solidFill>
                <a:schemeClr val="tx2"/>
              </a:solidFill>
              <a:highlight>
                <a:srgbClr val="FFFF00"/>
              </a:highlight>
              <a:cs typeface="Calibri"/>
            </a:endParaRPr>
          </a:p>
          <a:p>
            <a:r>
              <a:rPr lang="en-IE">
                <a:solidFill>
                  <a:schemeClr val="tx2"/>
                </a:solidFill>
              </a:rPr>
              <a:t>It applies to all types of mental health services (public, private, voluntary) and regardless of the service provided (Adult, CAMHS, Psychiatry of Later Life, Forensic etc.).</a:t>
            </a:r>
            <a:endParaRPr lang="en-IE">
              <a:solidFill>
                <a:schemeClr val="tx2"/>
              </a:solidFill>
              <a:cs typeface="Calibri"/>
            </a:endParaRPr>
          </a:p>
          <a:p>
            <a:r>
              <a:rPr lang="en-IE">
                <a:solidFill>
                  <a:schemeClr val="tx2"/>
                </a:solidFill>
                <a:ea typeface="+mn-lt"/>
                <a:cs typeface="+mn-lt"/>
              </a:rPr>
              <a:t>It applies equally to all mental health services whether they are being delivered within the service user’s home; within community settings, both residential and non-residential; or within inpatient facilities.</a:t>
            </a:r>
            <a:endParaRPr lang="en-IE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en-IE" sz="3500" b="1">
              <a:solidFill>
                <a:schemeClr val="tx2"/>
              </a:solidFill>
              <a:cs typeface="Calibri"/>
            </a:endParaRP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13E1DD5F-DE84-3648-B230-BEF90721B8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128102"/>
            <a:ext cx="10515600" cy="1148934"/>
          </a:xfrm>
        </p:spPr>
        <p:txBody>
          <a:bodyPr/>
          <a:lstStyle/>
          <a:p>
            <a:r>
              <a:rPr lang="en-US"/>
              <a:t>What is the Quality Framework?</a:t>
            </a:r>
          </a:p>
        </p:txBody>
      </p:sp>
      <p:pic>
        <p:nvPicPr>
          <p:cNvPr id="5" name="Picture 4" descr="A picture containing text, electronics&#10;&#10;Description automatically generated">
            <a:extLst>
              <a:ext uri="{FF2B5EF4-FFF2-40B4-BE49-F238E27FC236}">
                <a16:creationId xmlns:a16="http://schemas.microsoft.com/office/drawing/2014/main" id="{35AB7CA7-BB55-4D0C-9E31-041AE25C2D4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305" t="2093" r="8303" b="2252"/>
          <a:stretch/>
        </p:blipFill>
        <p:spPr>
          <a:xfrm>
            <a:off x="8527536" y="1047963"/>
            <a:ext cx="3015033" cy="4536000"/>
          </a:xfrm>
          <a:prstGeom prst="rect">
            <a:avLst/>
          </a:prstGeom>
          <a:ln>
            <a:solidFill>
              <a:schemeClr val="tx2"/>
            </a:solidFill>
          </a:ln>
        </p:spPr>
      </p:pic>
    </p:spTree>
    <p:extLst>
      <p:ext uri="{BB962C8B-B14F-4D97-AF65-F5344CB8AC3E}">
        <p14:creationId xmlns:p14="http://schemas.microsoft.com/office/powerpoint/2010/main" val="5368542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7D5A15C6-7514-BE45-A770-4E9513FA62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277036"/>
            <a:ext cx="10513575" cy="4085166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IE">
                <a:solidFill>
                  <a:schemeClr val="tx2"/>
                </a:solidFill>
                <a:ea typeface="+mn-lt"/>
                <a:cs typeface="+mn-lt"/>
              </a:rPr>
              <a:t>Each service user has an individual care and treatment plan that describes the levels of support and treatment required in line with their needs and is coordinated by a designated member of the multidisciplinary team.</a:t>
            </a:r>
          </a:p>
          <a:p>
            <a:pPr marL="0" indent="0">
              <a:buNone/>
            </a:pPr>
            <a:r>
              <a:rPr lang="en-IE">
                <a:solidFill>
                  <a:schemeClr val="tx2"/>
                </a:solidFill>
                <a:ea typeface="+mn-lt"/>
                <a:cs typeface="+mn-lt"/>
              </a:rPr>
              <a:t>Service user rights are respected and upheld.</a:t>
            </a:r>
          </a:p>
          <a:p>
            <a:pPr marL="0" indent="0">
              <a:buNone/>
            </a:pPr>
            <a:r>
              <a:rPr lang="en-IE">
                <a:solidFill>
                  <a:schemeClr val="tx2"/>
                </a:solidFill>
                <a:ea typeface="+mn-lt"/>
                <a:cs typeface="+mn-lt"/>
              </a:rPr>
              <a:t>Service users receive care and treatment in settings that are safe, and that respect the person’s right to dignity and privacy. </a:t>
            </a:r>
          </a:p>
          <a:p>
            <a:pPr marL="0" indent="0">
              <a:buNone/>
            </a:pPr>
            <a:r>
              <a:rPr lang="en-IE">
                <a:solidFill>
                  <a:schemeClr val="tx2"/>
                </a:solidFill>
                <a:ea typeface="+mn-lt"/>
                <a:cs typeface="+mn-lt"/>
              </a:rPr>
              <a:t>Service users receive care and treatment from quality staff with the appropriate skills.</a:t>
            </a:r>
            <a:endParaRPr lang="en-IE">
              <a:solidFill>
                <a:schemeClr val="tx2"/>
              </a:solidFill>
            </a:endParaRP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13E1DD5F-DE84-3648-B230-BEF90721B8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128102"/>
            <a:ext cx="10515600" cy="1148934"/>
          </a:xfrm>
        </p:spPr>
        <p:txBody>
          <a:bodyPr>
            <a:normAutofit fontScale="90000"/>
          </a:bodyPr>
          <a:lstStyle/>
          <a:p>
            <a:r>
              <a:rPr lang="en-US"/>
              <a:t>Examples from the current Quality Framework</a:t>
            </a:r>
          </a:p>
        </p:txBody>
      </p:sp>
    </p:spTree>
    <p:extLst>
      <p:ext uri="{BB962C8B-B14F-4D97-AF65-F5344CB8AC3E}">
        <p14:creationId xmlns:p14="http://schemas.microsoft.com/office/powerpoint/2010/main" val="12624235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7D5A15C6-7514-BE45-A770-4E9513FA62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277036"/>
            <a:ext cx="10515600" cy="3834053"/>
          </a:xfrm>
        </p:spPr>
        <p:txBody>
          <a:bodyPr vert="horz" lIns="91440" tIns="45720" rIns="91440" bIns="45720" rtlCol="0" anchor="t">
            <a:normAutofit lnSpcReduction="10000"/>
          </a:bodyPr>
          <a:lstStyle/>
          <a:p>
            <a:pPr marL="0" indent="0">
              <a:buNone/>
            </a:pPr>
            <a:r>
              <a:rPr lang="en-IE">
                <a:solidFill>
                  <a:schemeClr val="tx2"/>
                </a:solidFill>
              </a:rPr>
              <a:t>The Quality Framework was developed in 2007 and now we need to review and update it. </a:t>
            </a:r>
          </a:p>
          <a:p>
            <a:pPr marL="0" indent="0">
              <a:buNone/>
            </a:pPr>
            <a:endParaRPr lang="en-IE">
              <a:solidFill>
                <a:schemeClr val="tx2"/>
              </a:solidFill>
            </a:endParaRPr>
          </a:p>
          <a:p>
            <a:pPr marL="0" indent="0">
              <a:buNone/>
            </a:pPr>
            <a:r>
              <a:rPr lang="en-IE">
                <a:solidFill>
                  <a:schemeClr val="tx2"/>
                </a:solidFill>
              </a:rPr>
              <a:t>We want to make sure the standards are relevant and reflect best practice in mental health care and treatment. </a:t>
            </a:r>
            <a:endParaRPr lang="en-IE">
              <a:solidFill>
                <a:schemeClr val="tx2"/>
              </a:solidFill>
              <a:cs typeface="Calibri"/>
            </a:endParaRPr>
          </a:p>
          <a:p>
            <a:pPr marL="0" indent="0">
              <a:buNone/>
            </a:pPr>
            <a:endParaRPr lang="en-IE">
              <a:solidFill>
                <a:schemeClr val="tx2"/>
              </a:solidFill>
              <a:cs typeface="Calibri"/>
            </a:endParaRPr>
          </a:p>
          <a:p>
            <a:pPr marL="0" indent="0">
              <a:buNone/>
            </a:pPr>
            <a:r>
              <a:rPr lang="en-IE">
                <a:solidFill>
                  <a:schemeClr val="tx2"/>
                </a:solidFill>
                <a:cs typeface="Calibri"/>
              </a:rPr>
              <a:t>We also want to make sure the standards are informed by those that will use them; people accessing mental health services and people providing them. </a:t>
            </a:r>
          </a:p>
          <a:p>
            <a:pPr marL="0" indent="0">
              <a:buNone/>
            </a:pPr>
            <a:endParaRPr lang="en-IE">
              <a:solidFill>
                <a:schemeClr val="tx2"/>
              </a:solidFill>
              <a:cs typeface="Calibri"/>
            </a:endParaRPr>
          </a:p>
          <a:p>
            <a:pPr marL="0" indent="0">
              <a:buNone/>
            </a:pPr>
            <a:endParaRPr lang="en-IE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en-IE">
              <a:solidFill>
                <a:schemeClr val="tx2"/>
              </a:solidFill>
              <a:cs typeface="Calibri" panose="020F0502020204030204"/>
            </a:endParaRPr>
          </a:p>
          <a:p>
            <a:pPr marL="0" indent="0">
              <a:buNone/>
            </a:pPr>
            <a:endParaRPr lang="en-IE">
              <a:solidFill>
                <a:schemeClr val="tx2"/>
              </a:solidFill>
              <a:cs typeface="Calibri" panose="020F0502020204030204"/>
            </a:endParaRP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13E1DD5F-DE84-3648-B230-BEF90721B8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128102"/>
            <a:ext cx="10515600" cy="1148934"/>
          </a:xfrm>
        </p:spPr>
        <p:txBody>
          <a:bodyPr/>
          <a:lstStyle/>
          <a:p>
            <a:r>
              <a:rPr lang="en-US"/>
              <a:t>What are we doing?</a:t>
            </a:r>
          </a:p>
        </p:txBody>
      </p:sp>
    </p:spTree>
    <p:extLst>
      <p:ext uri="{BB962C8B-B14F-4D97-AF65-F5344CB8AC3E}">
        <p14:creationId xmlns:p14="http://schemas.microsoft.com/office/powerpoint/2010/main" val="3486261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7D5A15C6-7514-BE45-A770-4E9513FA62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277036"/>
            <a:ext cx="10515600" cy="3834053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IE">
                <a:solidFill>
                  <a:schemeClr val="tx2"/>
                </a:solidFill>
              </a:rPr>
              <a:t>Public scoping consultation - </a:t>
            </a:r>
            <a:r>
              <a:rPr lang="en-IE" i="1">
                <a:solidFill>
                  <a:schemeClr val="tx2"/>
                </a:solidFill>
              </a:rPr>
              <a:t>ongoing</a:t>
            </a:r>
            <a:endParaRPr lang="en-IE" i="1">
              <a:solidFill>
                <a:schemeClr val="tx2"/>
              </a:solidFill>
              <a:cs typeface="Calibri"/>
            </a:endParaRPr>
          </a:p>
          <a:p>
            <a:r>
              <a:rPr lang="en-IE">
                <a:solidFill>
                  <a:schemeClr val="tx2"/>
                </a:solidFill>
              </a:rPr>
              <a:t>Literature and evidence review - </a:t>
            </a:r>
            <a:r>
              <a:rPr lang="en-IE" i="1">
                <a:solidFill>
                  <a:schemeClr val="tx2"/>
                </a:solidFill>
              </a:rPr>
              <a:t>ongoing</a:t>
            </a:r>
            <a:endParaRPr lang="en-IE" i="1">
              <a:solidFill>
                <a:schemeClr val="tx2"/>
              </a:solidFill>
              <a:cs typeface="Calibri"/>
            </a:endParaRPr>
          </a:p>
          <a:p>
            <a:r>
              <a:rPr lang="en-IE">
                <a:solidFill>
                  <a:schemeClr val="tx2"/>
                </a:solidFill>
              </a:rPr>
              <a:t>Focus groups</a:t>
            </a:r>
            <a:endParaRPr lang="en-IE">
              <a:solidFill>
                <a:schemeClr val="tx2"/>
              </a:solidFill>
              <a:cs typeface="Calibri"/>
            </a:endParaRPr>
          </a:p>
          <a:p>
            <a:r>
              <a:rPr lang="en-IE">
                <a:solidFill>
                  <a:schemeClr val="tx2"/>
                </a:solidFill>
                <a:cs typeface="Calibri"/>
              </a:rPr>
              <a:t>Consultation on a draft set of standards</a:t>
            </a:r>
          </a:p>
          <a:p>
            <a:r>
              <a:rPr lang="en-IE">
                <a:solidFill>
                  <a:schemeClr val="tx2"/>
                </a:solidFill>
              </a:rPr>
              <a:t>Publication of revised Quality Framework </a:t>
            </a:r>
            <a:endParaRPr lang="en-IE">
              <a:solidFill>
                <a:schemeClr val="tx2"/>
              </a:solidFill>
              <a:cs typeface="Calibri"/>
            </a:endParaRPr>
          </a:p>
          <a:p>
            <a:endParaRPr lang="en-IE">
              <a:solidFill>
                <a:schemeClr val="tx2"/>
              </a:solidFill>
            </a:endParaRPr>
          </a:p>
          <a:p>
            <a:endParaRPr lang="en-IE">
              <a:solidFill>
                <a:schemeClr val="tx2"/>
              </a:solidFill>
            </a:endParaRP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13E1DD5F-DE84-3648-B230-BEF90721B8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128102"/>
            <a:ext cx="10515600" cy="1148934"/>
          </a:xfrm>
        </p:spPr>
        <p:txBody>
          <a:bodyPr/>
          <a:lstStyle/>
          <a:p>
            <a:r>
              <a:rPr lang="en-US"/>
              <a:t>How are we doing it?</a:t>
            </a:r>
          </a:p>
        </p:txBody>
      </p:sp>
    </p:spTree>
    <p:extLst>
      <p:ext uri="{BB962C8B-B14F-4D97-AF65-F5344CB8AC3E}">
        <p14:creationId xmlns:p14="http://schemas.microsoft.com/office/powerpoint/2010/main" val="21910788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7D5A15C6-7514-BE45-A770-4E9513FA62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277036"/>
            <a:ext cx="10515600" cy="3834053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IE">
                <a:solidFill>
                  <a:schemeClr val="tx2"/>
                </a:solidFill>
                <a:cs typeface="Calibri"/>
              </a:rPr>
              <a:t>We want as many people as possible to fill in our scoping consultation form and give us their thoughts. </a:t>
            </a:r>
          </a:p>
          <a:p>
            <a:pPr marL="0" indent="0">
              <a:buNone/>
            </a:pPr>
            <a:r>
              <a:rPr lang="en-IE">
                <a:solidFill>
                  <a:schemeClr val="tx2"/>
                </a:solidFill>
                <a:cs typeface="Calibri"/>
              </a:rPr>
              <a:t>We will then review all the feedback we receive and use it to inform the development of the standards. </a:t>
            </a:r>
          </a:p>
          <a:p>
            <a:pPr marL="0" indent="0">
              <a:buNone/>
            </a:pPr>
            <a:r>
              <a:rPr lang="en-IE">
                <a:solidFill>
                  <a:schemeClr val="tx2"/>
                </a:solidFill>
                <a:cs typeface="Calibri"/>
              </a:rPr>
              <a:t>Let's look at the form</a:t>
            </a:r>
          </a:p>
          <a:p>
            <a:pPr marL="0" indent="0">
              <a:buNone/>
            </a:pPr>
            <a:r>
              <a:rPr lang="en-IE">
                <a:solidFill>
                  <a:schemeClr val="tx2"/>
                </a:solidFill>
                <a:cs typeface="Calibri"/>
              </a:rPr>
              <a:t>Questions 1 &amp; 2 are about you</a:t>
            </a:r>
          </a:p>
          <a:p>
            <a:pPr marL="0" indent="0">
              <a:buNone/>
            </a:pPr>
            <a:r>
              <a:rPr lang="en-IE">
                <a:solidFill>
                  <a:schemeClr val="tx2"/>
                </a:solidFill>
                <a:cs typeface="Calibri"/>
              </a:rPr>
              <a:t>Questions 12 &amp; 13 are about future engagement opportunities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13E1DD5F-DE84-3648-B230-BEF90721B8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128102"/>
            <a:ext cx="10515600" cy="1148934"/>
          </a:xfrm>
        </p:spPr>
        <p:txBody>
          <a:bodyPr/>
          <a:lstStyle/>
          <a:p>
            <a:r>
              <a:rPr lang="en-US"/>
              <a:t>How can you get involved? </a:t>
            </a:r>
          </a:p>
        </p:txBody>
      </p:sp>
    </p:spTree>
    <p:extLst>
      <p:ext uri="{BB962C8B-B14F-4D97-AF65-F5344CB8AC3E}">
        <p14:creationId xmlns:p14="http://schemas.microsoft.com/office/powerpoint/2010/main" val="32551783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13E1DD5F-DE84-3648-B230-BEF90721B8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128102"/>
            <a:ext cx="10515600" cy="1148934"/>
          </a:xfrm>
        </p:spPr>
        <p:txBody>
          <a:bodyPr/>
          <a:lstStyle/>
          <a:p>
            <a:r>
              <a:rPr lang="en-US"/>
              <a:t>The feedback form</a:t>
            </a:r>
          </a:p>
        </p:txBody>
      </p:sp>
      <p:pic>
        <p:nvPicPr>
          <p:cNvPr id="7" name="Picture 7" descr="Text, letter&#10;&#10;Description automatically generated">
            <a:extLst>
              <a:ext uri="{FF2B5EF4-FFF2-40B4-BE49-F238E27FC236}">
                <a16:creationId xmlns:a16="http://schemas.microsoft.com/office/drawing/2014/main" id="{DA660D74-8CAA-452B-BF72-A7DC8274284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72827" y="2179160"/>
            <a:ext cx="9001125" cy="1762125"/>
          </a:xfrm>
        </p:spPr>
      </p:pic>
      <p:pic>
        <p:nvPicPr>
          <p:cNvPr id="8" name="Picture 8" descr="A picture containing text&#10;&#10;Description automatically generated">
            <a:extLst>
              <a:ext uri="{FF2B5EF4-FFF2-40B4-BE49-F238E27FC236}">
                <a16:creationId xmlns:a16="http://schemas.microsoft.com/office/drawing/2014/main" id="{77404DB0-07A6-4483-B457-3DB74BFC96F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5858" y="4229522"/>
            <a:ext cx="7938654" cy="642504"/>
          </a:xfrm>
          <a:prstGeom prst="rect">
            <a:avLst/>
          </a:prstGeom>
        </p:spPr>
      </p:pic>
      <p:pic>
        <p:nvPicPr>
          <p:cNvPr id="9" name="Picture 9" descr="A picture containing logo&#10;&#10;Description automatically generated">
            <a:extLst>
              <a:ext uri="{FF2B5EF4-FFF2-40B4-BE49-F238E27FC236}">
                <a16:creationId xmlns:a16="http://schemas.microsoft.com/office/drawing/2014/main" id="{368FFB3A-E026-486F-8737-F7F70CCFA71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79448" y="5082700"/>
            <a:ext cx="8932128" cy="6141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58985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A picture containing logo&#10;&#10;Description automatically generated">
            <a:extLst>
              <a:ext uri="{FF2B5EF4-FFF2-40B4-BE49-F238E27FC236}">
                <a16:creationId xmlns:a16="http://schemas.microsoft.com/office/drawing/2014/main" id="{FA7045D6-7145-4B16-AC13-93C4FBDD8C7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02320" y="2447262"/>
            <a:ext cx="8743950" cy="571500"/>
          </a:xfrm>
        </p:spPr>
      </p:pic>
      <p:sp>
        <p:nvSpPr>
          <p:cNvPr id="3" name="Title 2">
            <a:extLst>
              <a:ext uri="{FF2B5EF4-FFF2-40B4-BE49-F238E27FC236}">
                <a16:creationId xmlns:a16="http://schemas.microsoft.com/office/drawing/2014/main" id="{13E1DD5F-DE84-3648-B230-BEF90721B8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128102"/>
            <a:ext cx="10515600" cy="1148934"/>
          </a:xfrm>
        </p:spPr>
        <p:txBody>
          <a:bodyPr/>
          <a:lstStyle/>
          <a:p>
            <a:r>
              <a:rPr lang="en-US"/>
              <a:t>The feedback form</a:t>
            </a:r>
          </a:p>
        </p:txBody>
      </p:sp>
      <p:pic>
        <p:nvPicPr>
          <p:cNvPr id="5" name="Picture 5">
            <a:extLst>
              <a:ext uri="{FF2B5EF4-FFF2-40B4-BE49-F238E27FC236}">
                <a16:creationId xmlns:a16="http://schemas.microsoft.com/office/drawing/2014/main" id="{292CB9F5-72FA-4613-A20A-BA500B0E9E1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3649" y="3221828"/>
            <a:ext cx="9021463" cy="804637"/>
          </a:xfrm>
          <a:prstGeom prst="rect">
            <a:avLst/>
          </a:prstGeom>
        </p:spPr>
      </p:pic>
      <p:pic>
        <p:nvPicPr>
          <p:cNvPr id="6" name="Picture 6">
            <a:extLst>
              <a:ext uri="{FF2B5EF4-FFF2-40B4-BE49-F238E27FC236}">
                <a16:creationId xmlns:a16="http://schemas.microsoft.com/office/drawing/2014/main" id="{05FD81D4-09B9-4EDA-975D-36B8E8C1B04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41326" y="4218246"/>
            <a:ext cx="8644053" cy="616691"/>
          </a:xfrm>
          <a:prstGeom prst="rect">
            <a:avLst/>
          </a:prstGeom>
        </p:spPr>
      </p:pic>
      <p:pic>
        <p:nvPicPr>
          <p:cNvPr id="7" name="Picture 7" descr="A picture containing logo&#10;&#10;Description automatically generated">
            <a:extLst>
              <a:ext uri="{FF2B5EF4-FFF2-40B4-BE49-F238E27FC236}">
                <a16:creationId xmlns:a16="http://schemas.microsoft.com/office/drawing/2014/main" id="{43E5F60C-8AE7-4D66-BB4D-7FFEF83A6F4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05741" y="5022328"/>
            <a:ext cx="8569711" cy="544779"/>
          </a:xfrm>
          <a:prstGeom prst="rect">
            <a:avLst/>
          </a:prstGeom>
        </p:spPr>
      </p:pic>
      <p:pic>
        <p:nvPicPr>
          <p:cNvPr id="8" name="Picture 8">
            <a:extLst>
              <a:ext uri="{FF2B5EF4-FFF2-40B4-BE49-F238E27FC236}">
                <a16:creationId xmlns:a16="http://schemas.microsoft.com/office/drawing/2014/main" id="{AA64D9EA-6BF9-4763-9C4F-865399268A2D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05107" y="5759381"/>
            <a:ext cx="8244468" cy="3944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11161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2 1">
      <a:dk1>
        <a:srgbClr val="09E3C2"/>
      </a:dk1>
      <a:lt1>
        <a:srgbClr val="FFFFFF"/>
      </a:lt1>
      <a:dk2>
        <a:srgbClr val="000000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2CA3E40A2AE3D409895A1C869EBAD5B" ma:contentTypeVersion="19" ma:contentTypeDescription="Create a new document." ma:contentTypeScope="" ma:versionID="a6d1aa848257a6660cb05b61b417cc17">
  <xsd:schema xmlns:xsd="http://www.w3.org/2001/XMLSchema" xmlns:xs="http://www.w3.org/2001/XMLSchema" xmlns:p="http://schemas.microsoft.com/office/2006/metadata/properties" xmlns:ns1="http://schemas.microsoft.com/sharepoint/v3" xmlns:ns2="08563208-ec23-414c-a041-e3a7c36f3ff8" xmlns:ns3="http://schemas.microsoft.com/sharepoint/v4" xmlns:ns4="1f585869-87c1-44b0-83bf-9a1e6f40e156" targetNamespace="http://schemas.microsoft.com/office/2006/metadata/properties" ma:root="true" ma:fieldsID="f305d83d71401af9e48b978825d8b6ca" ns1:_="" ns2:_="" ns3:_="" ns4:_="">
    <xsd:import namespace="http://schemas.microsoft.com/sharepoint/v3"/>
    <xsd:import namespace="08563208-ec23-414c-a041-e3a7c36f3ff8"/>
    <xsd:import namespace="http://schemas.microsoft.com/sharepoint/v4"/>
    <xsd:import namespace="1f585869-87c1-44b0-83bf-9a1e6f40e156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3:IconOverlay" minOccurs="0"/>
                <xsd:element ref="ns1:_vti_ItemDeclaredRecord" minOccurs="0"/>
                <xsd:element ref="ns1:_vti_ItemHoldRecordStatus" minOccurs="0"/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4:SharedWithUsers" minOccurs="0"/>
                <xsd:element ref="ns4:SharedWithDetails" minOccurs="0"/>
                <xsd:element ref="ns2:MediaServiceDateTaken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vti_ItemDeclaredRecord" ma:index="12" nillable="true" ma:displayName="Declared Record" ma:hidden="true" ma:internalName="_vti_ItemDeclaredRecord" ma:readOnly="false">
      <xsd:simpleType>
        <xsd:restriction base="dms:DateTime"/>
      </xsd:simpleType>
    </xsd:element>
    <xsd:element name="_vti_ItemHoldRecordStatus" ma:index="13" nillable="true" ma:displayName="Hold and Record Status" ma:decimals="0" ma:description="" ma:hidden="true" ma:indexed="true" ma:internalName="_vti_ItemHoldRecordStatu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8563208-ec23-414c-a041-e3a7c36f3ff8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false">
      <xsd:simpleType>
        <xsd:restriction base="dms:Text"/>
      </xsd:simpleType>
    </xsd:element>
    <xsd:element name="_dlc_DocIdUrl" ma:index="9" nillable="true" ma:displayName="Document ID" ma:description="Permanent link to this document." ma:format="Hyperlink" ma:hidden="true" ma:internalName="_dlc_DocIdUrl" ma:readOnly="fals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false">
      <xsd:simpleType>
        <xsd:restriction base="dms:Boolean"/>
      </xsd:simpleType>
    </xsd:element>
    <xsd:element name="MediaServiceMetadata" ma:index="14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5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8" nillable="true" ma:displayName="Tags" ma:internalName="MediaServiceAutoTags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20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1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2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25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4" elementFormDefault="qualified">
    <xsd:import namespace="http://schemas.microsoft.com/office/2006/documentManagement/types"/>
    <xsd:import namespace="http://schemas.microsoft.com/office/infopath/2007/PartnerControls"/>
    <xsd:element name="IconOverlay" ma:index="11" nillable="true" ma:displayName="IconOverlay" ma:internalName="IconOverlay" ma:readOnly="fals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f585869-87c1-44b0-83bf-9a1e6f40e156" elementFormDefault="qualified">
    <xsd:import namespace="http://schemas.microsoft.com/office/2006/documentManagement/types"/>
    <xsd:import namespace="http://schemas.microsoft.com/office/infopath/2007/PartnerControls"/>
    <xsd:element name="SharedWithUsers" ma:index="2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Url xmlns="08563208-ec23-414c-a041-e3a7c36f3ff8">
      <Url xsi:nil="true"/>
      <Description xsi:nil="true"/>
    </_dlc_DocIdUrl>
    <IconOverlay xmlns="http://schemas.microsoft.com/sharepoint/v4" xsi:nil="true"/>
    <_dlc_DocIdPersistId xmlns="08563208-ec23-414c-a041-e3a7c36f3ff8" xsi:nil="true"/>
    <_vti_ItemDeclaredRecord xmlns="http://schemas.microsoft.com/sharepoint/v3" xsi:nil="true"/>
    <_dlc_DocId xmlns="08563208-ec23-414c-a041-e3a7c36f3ff8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17C44E1B-7A19-4670-A6DB-BE5F2A211CF2}">
  <ds:schemaRefs>
    <ds:schemaRef ds:uri="08563208-ec23-414c-a041-e3a7c36f3ff8"/>
    <ds:schemaRef ds:uri="1f585869-87c1-44b0-83bf-9a1e6f40e156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microsoft.com/sharepoint/v3"/>
    <ds:schemaRef ds:uri="http://schemas.microsoft.com/sharepoint/v4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D827AFFB-2DDD-4942-B928-AB682CFE691B}">
  <ds:schemaRefs>
    <ds:schemaRef ds:uri="http://purl.org/dc/dcmitype/"/>
    <ds:schemaRef ds:uri="http://schemas.microsoft.com/office/2006/documentManagement/types"/>
    <ds:schemaRef ds:uri="1f585869-87c1-44b0-83bf-9a1e6f40e156"/>
    <ds:schemaRef ds:uri="http://purl.org/dc/elements/1.1/"/>
    <ds:schemaRef ds:uri="http://schemas.microsoft.com/office/2006/metadata/properties"/>
    <ds:schemaRef ds:uri="08563208-ec23-414c-a041-e3a7c36f3ff8"/>
    <ds:schemaRef ds:uri="http://schemas.openxmlformats.org/package/2006/metadata/core-properties"/>
    <ds:schemaRef ds:uri="http://schemas.microsoft.com/sharepoint/v3"/>
    <ds:schemaRef ds:uri="http://purl.org/dc/terms/"/>
    <ds:schemaRef ds:uri="http://schemas.microsoft.com/office/infopath/2007/PartnerControls"/>
    <ds:schemaRef ds:uri="http://schemas.microsoft.com/sharepoint/v4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193BEFFA-DEF6-4276-BC1B-B59B0ED9A868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659</Words>
  <Application>Microsoft Office PowerPoint</Application>
  <PresentationFormat>Widescreen</PresentationFormat>
  <Paragraphs>56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Office Theme</vt:lpstr>
      <vt:lpstr>Public Consultation on the review of the Quality Framework for Mental Health Services   Information Session</vt:lpstr>
      <vt:lpstr>Who is the Mental Health Commission? </vt:lpstr>
      <vt:lpstr>What is the Quality Framework?</vt:lpstr>
      <vt:lpstr>Examples from the current Quality Framework</vt:lpstr>
      <vt:lpstr>What are we doing?</vt:lpstr>
      <vt:lpstr>How are we doing it?</vt:lpstr>
      <vt:lpstr>How can you get involved? </vt:lpstr>
      <vt:lpstr>The feedback form</vt:lpstr>
      <vt:lpstr>The feedback form</vt:lpstr>
      <vt:lpstr>Some notes on the form</vt:lpstr>
      <vt:lpstr>How long do you have to provide feedback?</vt:lpstr>
      <vt:lpstr>Thank you 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Michaela Meenaghan</cp:lastModifiedBy>
  <cp:revision>4</cp:revision>
  <dcterms:created xsi:type="dcterms:W3CDTF">2021-03-18T14:58:57Z</dcterms:created>
  <dcterms:modified xsi:type="dcterms:W3CDTF">2021-06-27T19:20:26Z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0x01010082CA3E40A2AE3D409895A1C869EBAD5B</vt:lpwstr>
  </property>
</Properties>
</file>