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56" r:id="rId2"/>
    <p:sldId id="317" r:id="rId3"/>
    <p:sldId id="322" r:id="rId4"/>
    <p:sldId id="326" r:id="rId5"/>
    <p:sldId id="327" r:id="rId6"/>
    <p:sldId id="325" r:id="rId7"/>
    <p:sldId id="328" r:id="rId8"/>
    <p:sldId id="329" r:id="rId9"/>
    <p:sldId id="330" r:id="rId10"/>
    <p:sldId id="332" r:id="rId11"/>
    <p:sldId id="331" r:id="rId12"/>
    <p:sldId id="334" r:id="rId13"/>
    <p:sldId id="324" r:id="rId14"/>
    <p:sldId id="333"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6115" autoAdjust="0"/>
  </p:normalViewPr>
  <p:slideViewPr>
    <p:cSldViewPr>
      <p:cViewPr varScale="1">
        <p:scale>
          <a:sx n="107" d="100"/>
          <a:sy n="107" d="100"/>
        </p:scale>
        <p:origin x="1548" y="138"/>
      </p:cViewPr>
      <p:guideLst>
        <p:guide orient="horz" pos="2160"/>
        <p:guide pos="2880"/>
      </p:guideLst>
    </p:cSldViewPr>
  </p:slideViewPr>
  <p:outlineViewPr>
    <p:cViewPr>
      <p:scale>
        <a:sx n="33" d="100"/>
        <a:sy n="33" d="100"/>
      </p:scale>
      <p:origin x="48" y="74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504" tIns="45752" rIns="91504" bIns="4575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504" tIns="45752" rIns="91504" bIns="45752" rtlCol="0"/>
          <a:lstStyle>
            <a:lvl1pPr algn="r" fontAlgn="auto">
              <a:spcBef>
                <a:spcPts val="0"/>
              </a:spcBef>
              <a:spcAft>
                <a:spcPts val="0"/>
              </a:spcAft>
              <a:defRPr sz="1200">
                <a:latin typeface="+mn-lt"/>
              </a:defRPr>
            </a:lvl1pPr>
          </a:lstStyle>
          <a:p>
            <a:pPr>
              <a:defRPr/>
            </a:pPr>
            <a:r>
              <a:rPr lang="en-US"/>
              <a:t>01/02/2011</a:t>
            </a:r>
          </a:p>
        </p:txBody>
      </p:sp>
      <p:sp>
        <p:nvSpPr>
          <p:cNvPr id="4" name="Footer Placeholder 3"/>
          <p:cNvSpPr>
            <a:spLocks noGrp="1"/>
          </p:cNvSpPr>
          <p:nvPr>
            <p:ph type="ftr" sz="quarter" idx="2"/>
          </p:nvPr>
        </p:nvSpPr>
        <p:spPr>
          <a:xfrm>
            <a:off x="0" y="9428163"/>
            <a:ext cx="2946400" cy="496887"/>
          </a:xfrm>
          <a:prstGeom prst="rect">
            <a:avLst/>
          </a:prstGeom>
        </p:spPr>
        <p:txBody>
          <a:bodyPr vert="horz" lIns="91504" tIns="45752" rIns="91504" bIns="45752"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504" tIns="45752" rIns="91504" bIns="45752" rtlCol="0" anchor="b"/>
          <a:lstStyle>
            <a:lvl1pPr algn="r" fontAlgn="auto">
              <a:spcBef>
                <a:spcPts val="0"/>
              </a:spcBef>
              <a:spcAft>
                <a:spcPts val="0"/>
              </a:spcAft>
              <a:defRPr sz="1200">
                <a:latin typeface="+mn-lt"/>
              </a:defRPr>
            </a:lvl1pPr>
          </a:lstStyle>
          <a:p>
            <a:pPr>
              <a:defRPr/>
            </a:pPr>
            <a:fld id="{51AF7073-51C1-4122-AEF9-DE690C510895}" type="slidenum">
              <a:rPr lang="en-US"/>
              <a:pPr>
                <a:defRPr/>
              </a:pPr>
              <a:t>‹#›</a:t>
            </a:fld>
            <a:endParaRPr lang="en-US" dirty="0"/>
          </a:p>
        </p:txBody>
      </p:sp>
    </p:spTree>
    <p:extLst>
      <p:ext uri="{BB962C8B-B14F-4D97-AF65-F5344CB8AC3E}">
        <p14:creationId xmlns:p14="http://schemas.microsoft.com/office/powerpoint/2010/main" val="20216683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504" tIns="45752" rIns="91504" bIns="4575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504" tIns="45752" rIns="91504" bIns="45752" rtlCol="0"/>
          <a:lstStyle>
            <a:lvl1pPr algn="r" fontAlgn="auto">
              <a:spcBef>
                <a:spcPts val="0"/>
              </a:spcBef>
              <a:spcAft>
                <a:spcPts val="0"/>
              </a:spcAft>
              <a:defRPr sz="1200">
                <a:latin typeface="+mn-lt"/>
              </a:defRPr>
            </a:lvl1pPr>
          </a:lstStyle>
          <a:p>
            <a:pPr>
              <a:defRPr/>
            </a:pPr>
            <a:r>
              <a:rPr lang="en-US"/>
              <a:t>01/02/2011</a:t>
            </a: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04" tIns="45752" rIns="91504" bIns="45752" rtlCol="0" anchor="ctr"/>
          <a:lstStyle/>
          <a:p>
            <a:pPr lvl="0"/>
            <a:endParaRPr lang="en-US" noProof="0" dirty="0"/>
          </a:p>
        </p:txBody>
      </p:sp>
      <p:sp>
        <p:nvSpPr>
          <p:cNvPr id="5" name="Notes Placeholder 4"/>
          <p:cNvSpPr>
            <a:spLocks noGrp="1"/>
          </p:cNvSpPr>
          <p:nvPr>
            <p:ph type="body" sz="quarter" idx="3"/>
          </p:nvPr>
        </p:nvSpPr>
        <p:spPr>
          <a:xfrm>
            <a:off x="681038" y="4714875"/>
            <a:ext cx="5435600" cy="4467225"/>
          </a:xfrm>
          <a:prstGeom prst="rect">
            <a:avLst/>
          </a:prstGeom>
        </p:spPr>
        <p:txBody>
          <a:bodyPr vert="horz" lIns="91504" tIns="45752" rIns="91504" bIns="4575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504" tIns="45752" rIns="91504" bIns="4575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504" tIns="45752" rIns="91504" bIns="45752" rtlCol="0" anchor="b"/>
          <a:lstStyle>
            <a:lvl1pPr algn="r" fontAlgn="auto">
              <a:spcBef>
                <a:spcPts val="0"/>
              </a:spcBef>
              <a:spcAft>
                <a:spcPts val="0"/>
              </a:spcAft>
              <a:defRPr sz="1200">
                <a:latin typeface="+mn-lt"/>
              </a:defRPr>
            </a:lvl1pPr>
          </a:lstStyle>
          <a:p>
            <a:pPr>
              <a:defRPr/>
            </a:pPr>
            <a:fld id="{98F338EE-8379-468B-9901-A5D268517E8E}" type="slidenum">
              <a:rPr lang="en-US"/>
              <a:pPr>
                <a:defRPr/>
              </a:pPr>
              <a:t>‹#›</a:t>
            </a:fld>
            <a:endParaRPr lang="en-US" dirty="0"/>
          </a:p>
        </p:txBody>
      </p:sp>
    </p:spTree>
    <p:extLst>
      <p:ext uri="{BB962C8B-B14F-4D97-AF65-F5344CB8AC3E}">
        <p14:creationId xmlns:p14="http://schemas.microsoft.com/office/powerpoint/2010/main" val="12528191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C04C8F6-686A-47E3-ACDB-76757DB40726}" type="slidenum">
              <a:rPr lang="en-US" smtClean="0"/>
              <a:pPr>
                <a:defRPr/>
              </a:pPr>
              <a:t>1</a:t>
            </a:fld>
            <a:endParaRPr lang="en-US" dirty="0"/>
          </a:p>
        </p:txBody>
      </p:sp>
      <p:sp>
        <p:nvSpPr>
          <p:cNvPr id="5" name="Date Placeholder 4"/>
          <p:cNvSpPr>
            <a:spLocks noGrp="1"/>
          </p:cNvSpPr>
          <p:nvPr>
            <p:ph type="dt" sz="quarter" idx="1"/>
          </p:nvPr>
        </p:nvSpPr>
        <p:spPr/>
        <p:txBody>
          <a:bodyPr/>
          <a:lstStyle/>
          <a:p>
            <a:pPr>
              <a:defRPr/>
            </a:pPr>
            <a:r>
              <a:rPr lang="en-US"/>
              <a:t>01/02/2011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4" name="Date Placeholder 3"/>
          <p:cNvSpPr>
            <a:spLocks noGrp="1"/>
          </p:cNvSpPr>
          <p:nvPr>
            <p:ph type="dt" sz="quarter" idx="1"/>
          </p:nvPr>
        </p:nvSpPr>
        <p:spPr/>
        <p:txBody>
          <a:bodyPr/>
          <a:lstStyle/>
          <a:p>
            <a:pPr>
              <a:defRPr/>
            </a:pPr>
            <a:r>
              <a:rPr lang="en-US"/>
              <a:t>01/02/2011</a:t>
            </a:r>
          </a:p>
        </p:txBody>
      </p:sp>
      <p:sp>
        <p:nvSpPr>
          <p:cNvPr id="5" name="Slide Number Placeholder 4"/>
          <p:cNvSpPr>
            <a:spLocks noGrp="1"/>
          </p:cNvSpPr>
          <p:nvPr>
            <p:ph type="sldNum" sz="quarter" idx="5"/>
          </p:nvPr>
        </p:nvSpPr>
        <p:spPr/>
        <p:txBody>
          <a:bodyPr/>
          <a:lstStyle/>
          <a:p>
            <a:pPr>
              <a:defRPr/>
            </a:pPr>
            <a:fld id="{B241BB8D-1C72-4BE3-891B-1754BFA1F9F2}"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eaLnBrk="1" hangingPunct="1">
              <a:defRPr/>
            </a:pPr>
            <a:endParaRPr lang="en-IE" dirty="0"/>
          </a:p>
        </p:txBody>
      </p:sp>
      <p:sp>
        <p:nvSpPr>
          <p:cNvPr id="2048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en-US" altLang="en-US">
                <a:solidFill>
                  <a:srgbClr val="000000"/>
                </a:solidFill>
                <a:cs typeface="Arial" charset="0"/>
              </a:rPr>
              <a:t>01/02/2011</a:t>
            </a:r>
          </a:p>
        </p:txBody>
      </p:sp>
      <p:sp>
        <p:nvSpPr>
          <p:cNvPr id="204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441A61C-F880-463F-BBCD-0FD9364FBE34}" type="slidenum">
              <a:rPr lang="en-US" altLang="en-US" smtClean="0">
                <a:solidFill>
                  <a:srgbClr val="000000"/>
                </a:solidFill>
                <a:cs typeface="Arial" charset="0"/>
              </a:rPr>
              <a:pPr eaLnBrk="1" fontAlgn="base" hangingPunct="1">
                <a:spcBef>
                  <a:spcPct val="0"/>
                </a:spcBef>
                <a:spcAft>
                  <a:spcPct val="0"/>
                </a:spcAft>
              </a:pPr>
              <a:t>3</a:t>
            </a:fld>
            <a:endParaRPr lang="en-US" altLang="en-US">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IE" altLang="en-US"/>
          </a:p>
        </p:txBody>
      </p:sp>
      <p:sp>
        <p:nvSpPr>
          <p:cNvPr id="225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en-US" altLang="en-US">
                <a:solidFill>
                  <a:srgbClr val="000000"/>
                </a:solidFill>
                <a:cs typeface="Arial" charset="0"/>
              </a:rPr>
              <a:t>01/02/2011</a:t>
            </a:r>
          </a:p>
        </p:txBody>
      </p:sp>
      <p:sp>
        <p:nvSpPr>
          <p:cNvPr id="225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D543C6-8BAB-4433-A009-62835CA85D50}" type="slidenum">
              <a:rPr lang="en-US" altLang="en-US" smtClean="0">
                <a:solidFill>
                  <a:srgbClr val="000000"/>
                </a:solidFill>
                <a:cs typeface="Arial" charset="0"/>
              </a:rPr>
              <a:pPr eaLnBrk="1" fontAlgn="base" hangingPunct="1">
                <a:spcBef>
                  <a:spcPct val="0"/>
                </a:spcBef>
                <a:spcAft>
                  <a:spcPct val="0"/>
                </a:spcAft>
              </a:pPr>
              <a:t>13</a:t>
            </a:fld>
            <a:endParaRPr lang="en-US" alt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E"/>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5"/>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B3FF4E12-ADBB-45D2-B7B5-AB3B6911CBC1}" type="datetimeFigureOut">
              <a:rPr lang="en-US"/>
              <a:pPr>
                <a:defRPr/>
              </a:pPr>
              <a:t>9/16/2020</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4F19E80-20C6-4719-AF0A-72F6A8F842FC}" type="slidenum">
              <a:rPr lang="en-US"/>
              <a:pPr>
                <a:defRPr/>
              </a:pPr>
              <a:t>‹#›</a:t>
            </a:fld>
            <a:endParaRPr lang="en-US" dirty="0"/>
          </a:p>
        </p:txBody>
      </p:sp>
    </p:spTree>
    <p:extLst>
      <p:ext uri="{BB962C8B-B14F-4D97-AF65-F5344CB8AC3E}">
        <p14:creationId xmlns:p14="http://schemas.microsoft.com/office/powerpoint/2010/main" val="367855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2" y="1481333"/>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4DF256E-E65A-4B2C-B3E5-2CB78DE37535}" type="datetimeFigureOut">
              <a:rPr lang="en-US"/>
              <a:pPr>
                <a:defRPr/>
              </a:pPr>
              <a:t>9/16/2020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2133280-28CC-430C-931D-38233ABF2417}" type="slidenum">
              <a:rPr lang="en-US"/>
              <a:pPr>
                <a:defRPr/>
              </a:pPr>
              <a:t>‹#›</a:t>
            </a:fld>
            <a:endParaRPr lang="en-US" dirty="0"/>
          </a:p>
        </p:txBody>
      </p:sp>
    </p:spTree>
    <p:extLst>
      <p:ext uri="{BB962C8B-B14F-4D97-AF65-F5344CB8AC3E}">
        <p14:creationId xmlns:p14="http://schemas.microsoft.com/office/powerpoint/2010/main" val="21400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6A781E2-A466-4D37-A0B8-761F3BC133C5}" type="datetimeFigureOut">
              <a:rPr lang="en-US"/>
              <a:pPr>
                <a:defRPr/>
              </a:pPr>
              <a:t>9/16/2020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380CB1B-6067-423E-B7FC-CC9198517088}" type="slidenum">
              <a:rPr lang="en-US"/>
              <a:pPr>
                <a:defRPr/>
              </a:pPr>
              <a:t>‹#›</a:t>
            </a:fld>
            <a:endParaRPr lang="en-US" dirty="0"/>
          </a:p>
        </p:txBody>
      </p:sp>
    </p:spTree>
    <p:extLst>
      <p:ext uri="{BB962C8B-B14F-4D97-AF65-F5344CB8AC3E}">
        <p14:creationId xmlns:p14="http://schemas.microsoft.com/office/powerpoint/2010/main" val="267040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92B2D6BD-6A8F-4039-9FEE-2D87BF2E339D}" type="datetimeFigureOut">
              <a:rPr lang="en-US"/>
              <a:pPr>
                <a:defRPr/>
              </a:pPr>
              <a:t>9/16/2020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E6318-46CA-4413-A333-EBD74FA63D8D}" type="slidenum">
              <a:rPr lang="en-US"/>
              <a:pPr>
                <a:defRPr/>
              </a:pPr>
              <a:t>‹#›</a:t>
            </a:fld>
            <a:endParaRPr lang="en-US" dirty="0"/>
          </a:p>
        </p:txBody>
      </p:sp>
    </p:spTree>
    <p:extLst>
      <p:ext uri="{BB962C8B-B14F-4D97-AF65-F5344CB8AC3E}">
        <p14:creationId xmlns:p14="http://schemas.microsoft.com/office/powerpoint/2010/main" val="124352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62DF0C3-9540-416E-A610-C8FB5BFA51F2}" type="datetimeFigureOut">
              <a:rPr lang="en-US"/>
              <a:pPr>
                <a:defRPr/>
              </a:pPr>
              <a:t>9/16/2020</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20213CA-AA5A-435F-AAC3-E21936C1127E}" type="slidenum">
              <a:rPr lang="en-US"/>
              <a:pPr>
                <a:defRPr/>
              </a:pPr>
              <a:t>‹#›</a:t>
            </a:fld>
            <a:endParaRPr lang="en-US" dirty="0"/>
          </a:p>
        </p:txBody>
      </p:sp>
    </p:spTree>
    <p:extLst>
      <p:ext uri="{BB962C8B-B14F-4D97-AF65-F5344CB8AC3E}">
        <p14:creationId xmlns:p14="http://schemas.microsoft.com/office/powerpoint/2010/main" val="186134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2" y="1481332"/>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fld id="{DEB78AB2-DB65-4C74-ADB0-DEB4DEF756EB}" type="datetimeFigureOut">
              <a:rPr lang="en-US"/>
              <a:pPr>
                <a:defRPr/>
              </a:pPr>
              <a:t>9/16/2020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9BBD093-95B0-4969-A91B-5EE8B2A33F86}" type="slidenum">
              <a:rPr lang="en-US"/>
              <a:pPr>
                <a:defRPr/>
              </a:pPr>
              <a:t>‹#›</a:t>
            </a:fld>
            <a:endParaRPr lang="en-US" dirty="0"/>
          </a:p>
        </p:txBody>
      </p:sp>
    </p:spTree>
    <p:extLst>
      <p:ext uri="{BB962C8B-B14F-4D97-AF65-F5344CB8AC3E}">
        <p14:creationId xmlns:p14="http://schemas.microsoft.com/office/powerpoint/2010/main" val="296580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1BD65B84-3003-4B24-AF95-DDD0A0A69EEE}" type="datetimeFigureOut">
              <a:rPr lang="en-US"/>
              <a:pPr>
                <a:defRPr/>
              </a:pPr>
              <a:t>9/16/2020</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DC8754C-4601-4BDE-BD21-CE15EC14DDB6}" type="slidenum">
              <a:rPr lang="en-US"/>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52380" cy="1452380"/>
          </a:xfrm>
          <a:prstGeom prst="rect">
            <a:avLst/>
          </a:prstGeom>
        </p:spPr>
      </p:pic>
    </p:spTree>
    <p:extLst>
      <p:ext uri="{BB962C8B-B14F-4D97-AF65-F5344CB8AC3E}">
        <p14:creationId xmlns:p14="http://schemas.microsoft.com/office/powerpoint/2010/main" val="122692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7DF5794B-C1B4-40B5-AEC0-7346F4659687}" type="datetimeFigureOut">
              <a:rPr lang="en-US"/>
              <a:pPr>
                <a:defRPr/>
              </a:pPr>
              <a:t>9/16/2020</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DF4F736-0B4D-43F8-A597-4F0FF903E30A}" type="slidenum">
              <a:rPr lang="en-US"/>
              <a:pPr>
                <a:defRPr/>
              </a:pPr>
              <a:t>‹#›</a:t>
            </a:fld>
            <a:endParaRPr lang="en-US" dirty="0"/>
          </a:p>
        </p:txBody>
      </p:sp>
    </p:spTree>
    <p:extLst>
      <p:ext uri="{BB962C8B-B14F-4D97-AF65-F5344CB8AC3E}">
        <p14:creationId xmlns:p14="http://schemas.microsoft.com/office/powerpoint/2010/main" val="114135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EC38ADC-B65E-4DF5-9F3E-C81C08903131}" type="datetimeFigureOut">
              <a:rPr lang="en-US"/>
              <a:pPr>
                <a:defRPr/>
              </a:pPr>
              <a:t>9/16/2020</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CCB4682-C37F-4D1C-84E5-761A26D73BCC}" type="slidenum">
              <a:rPr lang="en-US"/>
              <a:pPr>
                <a:defRPr/>
              </a:pPr>
              <a:t>‹#›</a:t>
            </a:fld>
            <a:endParaRPr lang="en-US" dirty="0"/>
          </a:p>
        </p:txBody>
      </p:sp>
    </p:spTree>
    <p:extLst>
      <p:ext uri="{BB962C8B-B14F-4D97-AF65-F5344CB8AC3E}">
        <p14:creationId xmlns:p14="http://schemas.microsoft.com/office/powerpoint/2010/main" val="204801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2"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6720080D-A05F-4F0D-A772-C5A81DE44100}" type="datetimeFigureOut">
              <a:rPr lang="en-US"/>
              <a:pPr>
                <a:defRPr/>
              </a:pPr>
              <a:t>9/16/2020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7B75727-0822-41A8-8101-E5D8B8D411D0}" type="slidenum">
              <a:rPr lang="en-US"/>
              <a:pPr>
                <a:defRPr/>
              </a:pPr>
              <a:t>‹#›</a:t>
            </a:fld>
            <a:endParaRPr lang="en-US" dirty="0"/>
          </a:p>
        </p:txBody>
      </p:sp>
    </p:spTree>
    <p:extLst>
      <p:ext uri="{BB962C8B-B14F-4D97-AF65-F5344CB8AC3E}">
        <p14:creationId xmlns:p14="http://schemas.microsoft.com/office/powerpoint/2010/main" val="65000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E"/>
          </a:p>
        </p:txBody>
      </p:sp>
      <p:sp>
        <p:nvSpPr>
          <p:cNvPr id="7" name="Right Triangle 6"/>
          <p:cNvSpPr>
            <a:spLocks/>
          </p:cNvSpPr>
          <p:nvPr/>
        </p:nvSpPr>
        <p:spPr bwMode="auto">
          <a:xfrm>
            <a:off x="-6040"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2"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464F478-CBB1-4DE6-94DB-B43F1BBF87A2}" type="datetimeFigureOut">
              <a:rPr lang="en-US"/>
              <a:pPr>
                <a:defRPr/>
              </a:pPr>
              <a:t>9/16/2020</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4E39120-1FEC-4AAF-AD64-0EE9D5AAFE32}" type="slidenum">
              <a:rPr lang="en-US"/>
              <a:pPr>
                <a:defRPr/>
              </a:pPr>
              <a:t>‹#›</a:t>
            </a:fld>
            <a:endParaRPr lang="en-US" dirty="0"/>
          </a:p>
        </p:txBody>
      </p:sp>
    </p:spTree>
    <p:extLst>
      <p:ext uri="{BB962C8B-B14F-4D97-AF65-F5344CB8AC3E}">
        <p14:creationId xmlns:p14="http://schemas.microsoft.com/office/powerpoint/2010/main" val="288371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E"/>
          </a:p>
        </p:txBody>
      </p:sp>
      <p:sp>
        <p:nvSpPr>
          <p:cNvPr id="14" name="Right Triangle 13"/>
          <p:cNvSpPr>
            <a:spLocks/>
          </p:cNvSpPr>
          <p:nvPr/>
        </p:nvSpPr>
        <p:spPr bwMode="auto">
          <a:xfrm>
            <a:off x="-6040"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3E9B20C7-9695-4165-96C1-C254B04DA25F}" type="datetimeFigureOut">
              <a:rPr lang="en-US"/>
              <a:pPr>
                <a:defRPr/>
              </a:pPr>
              <a:t>9/16/2020</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6099BADD-533D-47D2-90D7-AC1B719E4768}" type="slidenum">
              <a:rPr lang="en-US"/>
              <a:pPr>
                <a:defRPr/>
              </a:pPr>
              <a:t>‹#›</a:t>
            </a:fld>
            <a:endParaRPr lang="en-US" dirty="0"/>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380372" cy="1380372"/>
          </a:xfrm>
          <a:prstGeom prst="rect">
            <a:avLst/>
          </a:prstGeom>
        </p:spPr>
      </p:pic>
    </p:spTree>
  </p:cSld>
  <p:clrMap bg1="lt1" tx1="dk1" bg2="lt2" tx2="dk2" accent1="accent1" accent2="accent2" accent3="accent3" accent4="accent4" accent5="accent5" accent6="accent6" hlink="hlink" folHlink="folHlink"/>
  <p:sldLayoutIdLst>
    <p:sldLayoutId id="2147484706" r:id="rId1"/>
    <p:sldLayoutId id="2147484700" r:id="rId2"/>
    <p:sldLayoutId id="2147484707" r:id="rId3"/>
    <p:sldLayoutId id="2147484701" r:id="rId4"/>
    <p:sldLayoutId id="2147484708" r:id="rId5"/>
    <p:sldLayoutId id="2147484702" r:id="rId6"/>
    <p:sldLayoutId id="2147484703" r:id="rId7"/>
    <p:sldLayoutId id="2147484709" r:id="rId8"/>
    <p:sldLayoutId id="2147484710" r:id="rId9"/>
    <p:sldLayoutId id="2147484704" r:id="rId10"/>
    <p:sldLayoutId id="214748470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2428892"/>
          </a:xfrm>
        </p:spPr>
        <p:txBody>
          <a:bodyPr/>
          <a:lstStyle/>
          <a:p>
            <a:pPr algn="ctr" eaLnBrk="1" fontAlgn="auto" hangingPunct="1">
              <a:spcAft>
                <a:spcPts val="0"/>
              </a:spcAft>
              <a:defRPr/>
            </a:pPr>
            <a:r>
              <a:rPr lang="en-GB" dirty="0"/>
              <a:t> </a:t>
            </a:r>
            <a:br>
              <a:rPr lang="en-GB" dirty="0"/>
            </a:br>
            <a:endParaRPr lang="en-US" dirty="0"/>
          </a:p>
        </p:txBody>
      </p:sp>
      <p:sp>
        <p:nvSpPr>
          <p:cNvPr id="8195" name="Subtitle 2"/>
          <p:cNvSpPr>
            <a:spLocks noGrp="1"/>
          </p:cNvSpPr>
          <p:nvPr>
            <p:ph type="subTitle" idx="1"/>
          </p:nvPr>
        </p:nvSpPr>
        <p:spPr>
          <a:xfrm>
            <a:off x="683568" y="2852936"/>
            <a:ext cx="7772400" cy="1800225"/>
          </a:xfrm>
        </p:spPr>
        <p:txBody>
          <a:bodyPr/>
          <a:lstStyle/>
          <a:p>
            <a:pPr marR="0" algn="ctr" eaLnBrk="1" hangingPunct="1">
              <a:defRPr/>
            </a:pPr>
            <a:r>
              <a:rPr lang="en-GB" altLang="en-US" b="1" dirty="0">
                <a:effectLst>
                  <a:outerShdw blurRad="38100" dist="38100" dir="2700000" algn="tl">
                    <a:srgbClr val="000000">
                      <a:alpha val="43137"/>
                    </a:srgbClr>
                  </a:outerShdw>
                </a:effectLst>
                <a:latin typeface="+mj-lt"/>
              </a:rPr>
              <a:t> </a:t>
            </a:r>
            <a:r>
              <a:rPr lang="en-GB" altLang="en-US" sz="3600" b="1" dirty="0">
                <a:solidFill>
                  <a:srgbClr val="7030A0"/>
                </a:solidFill>
                <a:effectLst>
                  <a:outerShdw blurRad="38100" dist="38100" dir="2700000" algn="tl">
                    <a:srgbClr val="000000">
                      <a:alpha val="43137"/>
                    </a:srgbClr>
                  </a:outerShdw>
                </a:effectLst>
                <a:latin typeface="+mj-lt"/>
                <a:cs typeface="Calibri" panose="020F0502020204030204" pitchFamily="34" charset="0"/>
              </a:rPr>
              <a:t>The National Family Support Network</a:t>
            </a:r>
          </a:p>
          <a:p>
            <a:pPr marR="0" algn="ctr" eaLnBrk="1" hangingPunct="1">
              <a:defRPr/>
            </a:pPr>
            <a:r>
              <a:rPr lang="en-GB" altLang="en-US" sz="3600" b="1" dirty="0">
                <a:solidFill>
                  <a:srgbClr val="7030A0"/>
                </a:solidFill>
                <a:effectLst>
                  <a:outerShdw blurRad="38100" dist="38100" dir="2700000" algn="tl">
                    <a:srgbClr val="000000">
                      <a:alpha val="43137"/>
                    </a:srgbClr>
                  </a:outerShdw>
                </a:effectLst>
                <a:latin typeface="+mj-lt"/>
                <a:cs typeface="Calibri" panose="020F0502020204030204" pitchFamily="34" charset="0"/>
              </a:rPr>
              <a:t>Young Persons’ Support Programme </a:t>
            </a:r>
          </a:p>
          <a:p>
            <a:pPr marR="0" algn="ctr" eaLnBrk="1" hangingPunct="1">
              <a:defRPr/>
            </a:pPr>
            <a:endParaRPr lang="en-GB" altLang="en-US" b="1" dirty="0">
              <a:solidFill>
                <a:srgbClr val="7030A0"/>
              </a:solidFill>
              <a:effectLst>
                <a:outerShdw blurRad="38100" dist="38100" dir="2700000" algn="tl">
                  <a:srgbClr val="000000">
                    <a:alpha val="43137"/>
                  </a:srgbClr>
                </a:outerShdw>
              </a:effectLst>
              <a:latin typeface="Cambria" pitchFamily="18" charset="0"/>
            </a:endParaRPr>
          </a:p>
        </p:txBody>
      </p:sp>
      <p:pic>
        <p:nvPicPr>
          <p:cNvPr id="71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99392"/>
            <a:ext cx="2976562"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sz="2800" dirty="0">
                <a:latin typeface="Calibri" panose="020F0502020204030204" pitchFamily="34" charset="0"/>
                <a:cs typeface="Calibri" panose="020F0502020204030204" pitchFamily="34" charset="0"/>
              </a:rPr>
              <a:t>Week 7 involves a group outing, aimed at being a pro-social activity. This should be arranged according to the project’s usual procedures, and includes activities aimed at better communication and helping the group ‘gel’.</a:t>
            </a:r>
          </a:p>
          <a:p>
            <a:r>
              <a:rPr lang="en-IE" sz="2800" dirty="0">
                <a:latin typeface="Calibri" panose="020F0502020204030204" pitchFamily="34" charset="0"/>
                <a:cs typeface="Calibri" panose="020F0502020204030204" pitchFamily="34" charset="0"/>
              </a:rPr>
              <a:t>The final three sessions helps the young people to develop further coping skills and skills in managing negative thought patterns. It also encourages the group to reflect on what they have learned in the programme.</a:t>
            </a:r>
          </a:p>
          <a:p>
            <a:endParaRPr lang="en-IE" dirty="0"/>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rPr>
              <a:t>Structure of Course</a:t>
            </a:r>
            <a:endParaRPr lang="en-IE"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580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latin typeface="Calibri" panose="020F0502020204030204" pitchFamily="34" charset="0"/>
                <a:cs typeface="Calibri" panose="020F0502020204030204" pitchFamily="34" charset="0"/>
              </a:rPr>
              <a:t>Evaluation forms to be filled out half way through the programme and within two weeks of it ending. </a:t>
            </a:r>
          </a:p>
          <a:p>
            <a:r>
              <a:rPr lang="en-IE" dirty="0">
                <a:latin typeface="Calibri" panose="020F0502020204030204" pitchFamily="34" charset="0"/>
                <a:cs typeface="Calibri" panose="020F0502020204030204" pitchFamily="34" charset="0"/>
              </a:rPr>
              <a:t>10 item questionnaire to be filled out by participants at beginning and end of the programme – evaluates their perceived overall stress level.</a:t>
            </a:r>
          </a:p>
          <a:p>
            <a:r>
              <a:rPr lang="en-IE" dirty="0">
                <a:latin typeface="Calibri" panose="020F0502020204030204" pitchFamily="34" charset="0"/>
                <a:cs typeface="Calibri" panose="020F0502020204030204" pitchFamily="34" charset="0"/>
              </a:rPr>
              <a:t>Check in after six months to see any lasting effects of programme e.g. retention rates, improved behaviours etc.</a:t>
            </a:r>
          </a:p>
          <a:p>
            <a:r>
              <a:rPr lang="en-IE" dirty="0">
                <a:latin typeface="Calibri" panose="020F0502020204030204" pitchFamily="34" charset="0"/>
                <a:cs typeface="Calibri" panose="020F0502020204030204" pitchFamily="34" charset="0"/>
              </a:rPr>
              <a:t>Any issues or challenges that arise can be flagged with me at any time.</a:t>
            </a:r>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rPr>
              <a:t>Evaluation</a:t>
            </a:r>
          </a:p>
        </p:txBody>
      </p:sp>
    </p:spTree>
    <p:extLst>
      <p:ext uri="{BB962C8B-B14F-4D97-AF65-F5344CB8AC3E}">
        <p14:creationId xmlns:p14="http://schemas.microsoft.com/office/powerpoint/2010/main" val="353444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sz="2400" dirty="0">
                <a:latin typeface="Calibri" panose="020F0502020204030204" pitchFamily="34" charset="0"/>
                <a:cs typeface="Calibri" panose="020F0502020204030204" pitchFamily="34" charset="0"/>
              </a:rPr>
              <a:t>Join the Young Person’s Support Programme Network to get:</a:t>
            </a:r>
          </a:p>
          <a:p>
            <a:pPr lvl="0">
              <a:buFont typeface="Arial" panose="020B0604020202020204" pitchFamily="34" charset="0"/>
              <a:buChar char="•"/>
            </a:pPr>
            <a:r>
              <a:rPr lang="en-US" sz="2400" dirty="0">
                <a:latin typeface="Calibri" panose="020F0502020204030204" pitchFamily="34" charset="0"/>
                <a:cs typeface="Calibri" panose="020F0502020204030204" pitchFamily="34" charset="0"/>
              </a:rPr>
              <a:t>Support of the NFSN’s network</a:t>
            </a:r>
            <a:endParaRPr lang="en-IE" sz="24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400" dirty="0">
                <a:latin typeface="Calibri" panose="020F0502020204030204" pitchFamily="34" charset="0"/>
                <a:cs typeface="Calibri" panose="020F0502020204030204" pitchFamily="34" charset="0"/>
              </a:rPr>
              <a:t>Access of all NFSN’s Young Persons Support </a:t>
            </a:r>
            <a:r>
              <a:rPr lang="en-US" sz="2400" dirty="0" err="1">
                <a:latin typeface="Calibri" panose="020F0502020204030204" pitchFamily="34" charset="0"/>
                <a:cs typeface="Calibri" panose="020F0502020204030204" pitchFamily="34" charset="0"/>
              </a:rPr>
              <a:t>Programme</a:t>
            </a:r>
            <a:r>
              <a:rPr lang="en-US" sz="2400" dirty="0">
                <a:latin typeface="Calibri" panose="020F0502020204030204" pitchFamily="34" charset="0"/>
                <a:cs typeface="Calibri" panose="020F0502020204030204" pitchFamily="34" charset="0"/>
              </a:rPr>
              <a:t> literature</a:t>
            </a:r>
            <a:endParaRPr lang="en-IE" sz="24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400" dirty="0">
                <a:latin typeface="Calibri" panose="020F0502020204030204" pitchFamily="34" charset="0"/>
                <a:cs typeface="Calibri" panose="020F0502020204030204" pitchFamily="34" charset="0"/>
              </a:rPr>
              <a:t>Priority invitations to all events</a:t>
            </a:r>
            <a:endParaRPr lang="en-IE" sz="24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400" dirty="0">
                <a:latin typeface="Calibri" panose="020F0502020204030204" pitchFamily="34" charset="0"/>
                <a:cs typeface="Calibri" panose="020F0502020204030204" pitchFamily="34" charset="0"/>
              </a:rPr>
              <a:t>Priority for all relevant training</a:t>
            </a:r>
            <a:endParaRPr lang="en-IE" sz="24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400" dirty="0">
                <a:latin typeface="Calibri" panose="020F0502020204030204" pitchFamily="34" charset="0"/>
                <a:cs typeface="Calibri" panose="020F0502020204030204" pitchFamily="34" charset="0"/>
              </a:rPr>
              <a:t>Referral agency</a:t>
            </a:r>
            <a:endParaRPr lang="en-IE" sz="24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400" dirty="0">
                <a:latin typeface="Calibri" panose="020F0502020204030204" pitchFamily="34" charset="0"/>
                <a:cs typeface="Calibri" panose="020F0502020204030204" pitchFamily="34" charset="0"/>
              </a:rPr>
              <a:t>Use of premises </a:t>
            </a:r>
            <a:endParaRPr lang="en-IE" sz="24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400" dirty="0">
                <a:latin typeface="Calibri" panose="020F0502020204030204" pitchFamily="34" charset="0"/>
                <a:cs typeface="Calibri" panose="020F0502020204030204" pitchFamily="34" charset="0"/>
              </a:rPr>
              <a:t>Forum to raise issues</a:t>
            </a:r>
            <a:endParaRPr lang="en-IE" sz="24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2400" dirty="0">
                <a:latin typeface="Calibri" panose="020F0502020204030204" pitchFamily="34" charset="0"/>
                <a:cs typeface="Calibri" panose="020F0502020204030204" pitchFamily="34" charset="0"/>
              </a:rPr>
              <a:t>Networking</a:t>
            </a:r>
            <a:endParaRPr lang="en-IE" sz="2400" dirty="0">
              <a:latin typeface="Calibri" panose="020F0502020204030204" pitchFamily="34" charset="0"/>
              <a:cs typeface="Calibri" panose="020F0502020204030204" pitchFamily="34" charset="0"/>
            </a:endParaRPr>
          </a:p>
          <a:p>
            <a:endParaRPr lang="en-IE"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pPr algn="ctr"/>
            <a:r>
              <a:rPr lang="en-IE" sz="4400" dirty="0">
                <a:solidFill>
                  <a:srgbClr val="7030A0"/>
                </a:solidFill>
              </a:rPr>
              <a:t>Network Membership</a:t>
            </a:r>
          </a:p>
        </p:txBody>
      </p:sp>
    </p:spTree>
    <p:extLst>
      <p:ext uri="{BB962C8B-B14F-4D97-AF65-F5344CB8AC3E}">
        <p14:creationId xmlns:p14="http://schemas.microsoft.com/office/powerpoint/2010/main" val="420671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pPr>
              <a:defRPr/>
            </a:pPr>
            <a:r>
              <a:rPr lang="en-IE" altLang="en-US" sz="2400" dirty="0">
                <a:latin typeface="Calibri" panose="020F0502020204030204" pitchFamily="34" charset="0"/>
                <a:cs typeface="Calibri" panose="020F0502020204030204" pitchFamily="34" charset="0"/>
              </a:rPr>
              <a:t>The National Family Support Network hope that this programme is a helpful resource that Youth Projects, Drug Projects and Family Resource Centres can use to reach out and support this vulnerable yet resilient group of young people.</a:t>
            </a:r>
          </a:p>
          <a:p>
            <a:pPr>
              <a:defRPr/>
            </a:pPr>
            <a:r>
              <a:rPr lang="en-IE" altLang="en-US" sz="2400" dirty="0">
                <a:latin typeface="Calibri" panose="020F0502020204030204" pitchFamily="34" charset="0"/>
                <a:cs typeface="Calibri" panose="020F0502020204030204" pitchFamily="34" charset="0"/>
              </a:rPr>
              <a:t>The programme is planned to be rolled out to organizations nationwide over the next year, and ran on a continual basis in many centres.</a:t>
            </a:r>
          </a:p>
          <a:p>
            <a:pPr>
              <a:defRPr/>
            </a:pPr>
            <a:r>
              <a:rPr lang="en-IE" altLang="en-US" sz="2400" dirty="0">
                <a:latin typeface="Calibri" panose="020F0502020204030204" pitchFamily="34" charset="0"/>
                <a:cs typeface="Calibri" panose="020F0502020204030204" pitchFamily="34" charset="0"/>
              </a:rPr>
              <a:t>The full resource is available to all members of the Young Person’s Support Programme Network, and will be distributed to each organization running the programme soon. A PDF is available in the meantime.</a:t>
            </a:r>
          </a:p>
          <a:p>
            <a:pPr>
              <a:defRPr/>
            </a:pPr>
            <a:endParaRPr lang="en-IE" altLang="en-US" dirty="0">
              <a:latin typeface="Calibri" panose="020F0502020204030204" pitchFamily="34" charset="0"/>
              <a:cs typeface="Calibri" panose="020F0502020204030204" pitchFamily="34" charset="0"/>
            </a:endParaRPr>
          </a:p>
          <a:p>
            <a:pPr>
              <a:defRPr/>
            </a:pPr>
            <a:endParaRPr lang="en-IE" altLang="en-US" dirty="0"/>
          </a:p>
          <a:p>
            <a:pPr>
              <a:defRPr/>
            </a:pPr>
            <a:endParaRPr lang="en-IE" altLang="en-US" dirty="0"/>
          </a:p>
          <a:p>
            <a:pPr>
              <a:defRPr/>
            </a:pPr>
            <a:endParaRPr lang="en-IE" altLang="en-US" dirty="0"/>
          </a:p>
          <a:p>
            <a:pPr>
              <a:defRPr/>
            </a:pPr>
            <a:endParaRPr lang="en-IE" altLang="en-US" dirty="0"/>
          </a:p>
        </p:txBody>
      </p:sp>
      <p:sp>
        <p:nvSpPr>
          <p:cNvPr id="3" name="Title 2"/>
          <p:cNvSpPr>
            <a:spLocks noGrp="1"/>
          </p:cNvSpPr>
          <p:nvPr>
            <p:ph type="title"/>
          </p:nvPr>
        </p:nvSpPr>
        <p:spPr>
          <a:xfrm>
            <a:off x="457202" y="274638"/>
            <a:ext cx="8229600" cy="1143000"/>
          </a:xfrm>
        </p:spPr>
        <p:txBody>
          <a:bodyPr/>
          <a:lstStyle/>
          <a:p>
            <a:pPr algn="ctr">
              <a:defRPr/>
            </a:pPr>
            <a:r>
              <a:rPr lang="en-IE" sz="4400" dirty="0">
                <a:solidFill>
                  <a:srgbClr val="7030A0"/>
                </a:solidFill>
                <a:effectLst>
                  <a:outerShdw blurRad="38100" dist="38100" dir="2700000" algn="tl">
                    <a:srgbClr val="000000">
                      <a:alpha val="43137"/>
                    </a:srgbClr>
                  </a:outerShdw>
                </a:effectLst>
                <a:cs typeface="Calibri" panose="020F0502020204030204" pitchFamily="34" charset="0"/>
              </a:rPr>
              <a:t>What’s Next?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ctr">
              <a:buNone/>
            </a:pPr>
            <a:r>
              <a:rPr lang="en-IE" dirty="0">
                <a:latin typeface="Calibri" panose="020F0502020204030204" pitchFamily="34" charset="0"/>
                <a:cs typeface="Calibri" panose="020F0502020204030204" pitchFamily="34" charset="0"/>
              </a:rPr>
              <a:t>For more information contact:</a:t>
            </a:r>
          </a:p>
          <a:p>
            <a:pPr marL="109537" indent="0" algn="ctr">
              <a:buNone/>
            </a:pPr>
            <a:endParaRPr lang="en-IE" dirty="0">
              <a:latin typeface="Calibri" panose="020F0502020204030204" pitchFamily="34" charset="0"/>
              <a:cs typeface="Calibri" panose="020F0502020204030204" pitchFamily="34" charset="0"/>
            </a:endParaRPr>
          </a:p>
          <a:p>
            <a:pPr marL="109537" indent="0" algn="ctr">
              <a:buNone/>
            </a:pPr>
            <a:r>
              <a:rPr lang="en-IE" dirty="0">
                <a:latin typeface="Calibri" panose="020F0502020204030204" pitchFamily="34" charset="0"/>
                <a:cs typeface="Calibri" panose="020F0502020204030204" pitchFamily="34" charset="0"/>
              </a:rPr>
              <a:t>Conor Byrne</a:t>
            </a:r>
          </a:p>
          <a:p>
            <a:pPr marL="109537" indent="0" algn="ctr">
              <a:buNone/>
            </a:pPr>
            <a:r>
              <a:rPr lang="en-IE" dirty="0">
                <a:latin typeface="Calibri" panose="020F0502020204030204" pitchFamily="34" charset="0"/>
                <a:cs typeface="Calibri" panose="020F0502020204030204" pitchFamily="34" charset="0"/>
              </a:rPr>
              <a:t>01-898-0148</a:t>
            </a:r>
          </a:p>
          <a:p>
            <a:pPr marL="109537" indent="0" algn="ctr">
              <a:buNone/>
            </a:pPr>
            <a:r>
              <a:rPr lang="en-IE" dirty="0">
                <a:latin typeface="Calibri" panose="020F0502020204030204" pitchFamily="34" charset="0"/>
                <a:cs typeface="Calibri" panose="020F0502020204030204" pitchFamily="34" charset="0"/>
              </a:rPr>
              <a:t>development@fsn.ie</a:t>
            </a:r>
          </a:p>
          <a:p>
            <a:pPr marL="109537" indent="0" algn="ctr">
              <a:buNone/>
            </a:pPr>
            <a:r>
              <a:rPr lang="en-IE" dirty="0">
                <a:latin typeface="Calibri" panose="020F0502020204030204" pitchFamily="34" charset="0"/>
                <a:cs typeface="Calibri" panose="020F0502020204030204" pitchFamily="34" charset="0"/>
              </a:rPr>
              <a:t>National Family Support Network</a:t>
            </a:r>
          </a:p>
          <a:p>
            <a:pPr marL="109537" indent="0" algn="ctr">
              <a:buNone/>
            </a:pPr>
            <a:r>
              <a:rPr lang="en-IE" dirty="0">
                <a:latin typeface="Calibri" panose="020F0502020204030204" pitchFamily="34" charset="0"/>
                <a:cs typeface="Calibri" panose="020F0502020204030204" pitchFamily="34" charset="0"/>
              </a:rPr>
              <a:t>5 Gardiner Row, Dublin 1, Ireland</a:t>
            </a:r>
          </a:p>
          <a:p>
            <a:pPr marL="109537" indent="0" algn="ctr">
              <a:buNone/>
            </a:pPr>
            <a:endParaRPr lang="en-IE" dirty="0">
              <a:solidFill>
                <a:srgbClr val="7030A0"/>
              </a:solidFill>
            </a:endParaRPr>
          </a:p>
          <a:p>
            <a:pPr marL="109537" indent="0" algn="ctr">
              <a:buNone/>
            </a:pPr>
            <a:endParaRPr lang="en-IE" dirty="0">
              <a:solidFill>
                <a:srgbClr val="7030A0"/>
              </a:solidFill>
            </a:endParaRPr>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cs typeface="Calibri" panose="020F0502020204030204" pitchFamily="34" charset="0"/>
              </a:rPr>
              <a:t>Thank you!</a:t>
            </a:r>
          </a:p>
        </p:txBody>
      </p:sp>
    </p:spTree>
    <p:extLst>
      <p:ext uri="{BB962C8B-B14F-4D97-AF65-F5344CB8AC3E}">
        <p14:creationId xmlns:p14="http://schemas.microsoft.com/office/powerpoint/2010/main" val="45643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lang="en-IE"/>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116632"/>
            <a:ext cx="4464496" cy="62971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482" y="274638"/>
            <a:ext cx="6858397" cy="1143000"/>
          </a:xfrm>
        </p:spPr>
        <p:txBody>
          <a:bodyPr>
            <a:normAutofit/>
          </a:bodyPr>
          <a:lstStyle/>
          <a:p>
            <a:pPr>
              <a:defRPr/>
            </a:pPr>
            <a:r>
              <a:rPr lang="en-IE" sz="4400" dirty="0">
                <a:solidFill>
                  <a:srgbClr val="7030A0"/>
                </a:solidFill>
                <a:effectLst>
                  <a:outerShdw blurRad="38100" dist="38100" dir="2700000" algn="tl">
                    <a:srgbClr val="000000">
                      <a:alpha val="43137"/>
                    </a:srgbClr>
                  </a:outerShdw>
                </a:effectLst>
                <a:cs typeface="Calibri" panose="020F0502020204030204" pitchFamily="34" charset="0"/>
              </a:rPr>
              <a:t>Programme</a:t>
            </a:r>
            <a:r>
              <a:rPr lang="en-IE" sz="4400"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Modules</a:t>
            </a:r>
          </a:p>
        </p:txBody>
      </p:sp>
      <p:pic>
        <p:nvPicPr>
          <p:cNvPr id="1126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3438" y="1481138"/>
            <a:ext cx="7477125" cy="45259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229600" cy="4525962"/>
          </a:xfrm>
        </p:spPr>
        <p:txBody>
          <a:bodyPr>
            <a:noAutofit/>
          </a:bodyPr>
          <a:lstStyle/>
          <a:p>
            <a:r>
              <a:rPr lang="en-IE" sz="2800" dirty="0">
                <a:latin typeface="Calibri" panose="020F0502020204030204" pitchFamily="34" charset="0"/>
                <a:cs typeface="Calibri" panose="020F0502020204030204" pitchFamily="34" charset="0"/>
              </a:rPr>
              <a:t>Children living with problem substance users are likely to experience a number of unique challenges and risks. </a:t>
            </a:r>
          </a:p>
          <a:p>
            <a:r>
              <a:rPr lang="en-IE" sz="2800" dirty="0">
                <a:latin typeface="Calibri" panose="020F0502020204030204" pitchFamily="34" charset="0"/>
                <a:cs typeface="Calibri" panose="020F0502020204030204" pitchFamily="34" charset="0"/>
              </a:rPr>
              <a:t>These challenges include stress, mental and physical health problems, behavioural issues such as aggression and disobedience, and difficulties in school.</a:t>
            </a:r>
          </a:p>
          <a:p>
            <a:r>
              <a:rPr lang="en-IE" sz="2800" dirty="0">
                <a:latin typeface="Calibri" panose="020F0502020204030204" pitchFamily="34" charset="0"/>
                <a:cs typeface="Calibri" panose="020F0502020204030204" pitchFamily="34" charset="0"/>
              </a:rPr>
              <a:t>Young people living with familial substance misuse are also more likely to become problem substance users themselves.</a:t>
            </a:r>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rPr>
              <a:t>Programme Rationale</a:t>
            </a:r>
          </a:p>
        </p:txBody>
      </p:sp>
    </p:spTree>
    <p:extLst>
      <p:ext uri="{BB962C8B-B14F-4D97-AF65-F5344CB8AC3E}">
        <p14:creationId xmlns:p14="http://schemas.microsoft.com/office/powerpoint/2010/main" val="158713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IE" sz="10400" dirty="0">
                <a:latin typeface="Calibri" panose="020F0502020204030204" pitchFamily="34" charset="0"/>
                <a:cs typeface="Calibri" panose="020F0502020204030204" pitchFamily="34" charset="0"/>
              </a:rPr>
              <a:t>Research has shown that a number of approaches can help a young person handle these challenges, such as: </a:t>
            </a:r>
          </a:p>
          <a:p>
            <a:pPr>
              <a:buFont typeface="Arial" panose="020B0604020202020204" pitchFamily="34" charset="0"/>
              <a:buChar char="•"/>
            </a:pPr>
            <a:r>
              <a:rPr lang="en-IE" sz="10400" dirty="0">
                <a:latin typeface="Calibri" panose="020F0502020204030204" pitchFamily="34" charset="0"/>
                <a:cs typeface="Calibri" panose="020F0502020204030204" pitchFamily="34" charset="0"/>
              </a:rPr>
              <a:t>Targeted, specific programmes that address the particular risks the young person is facing. </a:t>
            </a:r>
          </a:p>
          <a:p>
            <a:pPr>
              <a:buFont typeface="Arial" panose="020B0604020202020204" pitchFamily="34" charset="0"/>
              <a:buChar char="•"/>
            </a:pPr>
            <a:r>
              <a:rPr lang="en-IE" sz="10400" dirty="0">
                <a:latin typeface="Calibri" panose="020F0502020204030204" pitchFamily="34" charset="0"/>
                <a:cs typeface="Calibri" panose="020F0502020204030204" pitchFamily="34" charset="0"/>
              </a:rPr>
              <a:t>Fostering positive peer environments and social supports. </a:t>
            </a:r>
          </a:p>
          <a:p>
            <a:pPr>
              <a:buFont typeface="Arial" panose="020B0604020202020204" pitchFamily="34" charset="0"/>
              <a:buChar char="•"/>
            </a:pPr>
            <a:r>
              <a:rPr lang="en-IE" sz="10400" dirty="0">
                <a:latin typeface="Calibri" panose="020F0502020204030204" pitchFamily="34" charset="0"/>
                <a:cs typeface="Calibri" panose="020F0502020204030204" pitchFamily="34" charset="0"/>
              </a:rPr>
              <a:t>Developing resilience and coping skills in young people. </a:t>
            </a:r>
          </a:p>
          <a:p>
            <a:pPr>
              <a:buFont typeface="Arial" panose="020B0604020202020204" pitchFamily="34" charset="0"/>
              <a:buChar char="•"/>
            </a:pPr>
            <a:r>
              <a:rPr lang="en-IE" sz="10400" dirty="0">
                <a:latin typeface="Calibri" panose="020F0502020204030204" pitchFamily="34" charset="0"/>
                <a:cs typeface="Calibri" panose="020F0502020204030204" pitchFamily="34" charset="0"/>
              </a:rPr>
              <a:t>Using evidence-based approaches such as emotional intelligence, cognitive behavioural therapy, and mindfulness.</a:t>
            </a:r>
          </a:p>
          <a:p>
            <a:pPr>
              <a:buFont typeface="Arial" panose="020B0604020202020204" pitchFamily="34" charset="0"/>
              <a:buChar char="•"/>
            </a:pPr>
            <a:r>
              <a:rPr lang="en-IE" sz="10400" dirty="0">
                <a:latin typeface="Calibri" panose="020F0502020204030204" pitchFamily="34" charset="0"/>
                <a:cs typeface="Calibri" panose="020F0502020204030204" pitchFamily="34" charset="0"/>
              </a:rPr>
              <a:t>Promoting positive and supportive relationships with adults e.g. mentors or support workers.</a:t>
            </a:r>
          </a:p>
          <a:p>
            <a:endParaRPr lang="en-IE" dirty="0"/>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rPr>
              <a:t>Programme Rationale</a:t>
            </a:r>
            <a:endParaRPr lang="en-IE"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381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000" dirty="0">
                <a:latin typeface="Calibri" panose="020F0502020204030204" pitchFamily="34" charset="0"/>
                <a:cs typeface="Calibri" panose="020F0502020204030204" pitchFamily="34" charset="0"/>
              </a:rPr>
              <a:t>Support young people to develop improved awareness and understanding of the challenges they face and positive ways to cope with them.</a:t>
            </a:r>
          </a:p>
          <a:p>
            <a:r>
              <a:rPr lang="en-IE" sz="3000" dirty="0">
                <a:latin typeface="Calibri" panose="020F0502020204030204" pitchFamily="34" charset="0"/>
                <a:cs typeface="Calibri" panose="020F0502020204030204" pitchFamily="34" charset="0"/>
              </a:rPr>
              <a:t>Teach skills for resilience and coping, in a supportive and non-judgemental environment.</a:t>
            </a:r>
          </a:p>
          <a:p>
            <a:r>
              <a:rPr lang="en-IE" sz="3000" dirty="0">
                <a:latin typeface="Calibri" panose="020F0502020204030204" pitchFamily="34" charset="0"/>
                <a:cs typeface="Calibri" panose="020F0502020204030204" pitchFamily="34" charset="0"/>
              </a:rPr>
              <a:t>Develop young people’s skills for building relationships, regulating their emotions, and coping with stress.</a:t>
            </a:r>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rPr>
              <a:t>Objectives</a:t>
            </a:r>
          </a:p>
        </p:txBody>
      </p:sp>
    </p:spTree>
    <p:extLst>
      <p:ext uri="{BB962C8B-B14F-4D97-AF65-F5344CB8AC3E}">
        <p14:creationId xmlns:p14="http://schemas.microsoft.com/office/powerpoint/2010/main" val="381348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sz="3200" dirty="0">
                <a:latin typeface="Calibri" panose="020F0502020204030204" pitchFamily="34" charset="0"/>
                <a:cs typeface="Calibri" panose="020F0502020204030204" pitchFamily="34" charset="0"/>
              </a:rPr>
              <a:t>The programme draws on a number of approaches:</a:t>
            </a:r>
          </a:p>
          <a:p>
            <a:pPr>
              <a:buFont typeface="Arial" panose="020B0604020202020204" pitchFamily="34" charset="0"/>
              <a:buChar char="•"/>
            </a:pPr>
            <a:r>
              <a:rPr lang="en-IE" sz="3200" dirty="0" err="1">
                <a:latin typeface="Calibri" panose="020F0502020204030204" pitchFamily="34" charset="0"/>
                <a:cs typeface="Calibri" panose="020F0502020204030204" pitchFamily="34" charset="0"/>
              </a:rPr>
              <a:t>SibShop</a:t>
            </a:r>
            <a:r>
              <a:rPr lang="en-IE" sz="3200" dirty="0">
                <a:latin typeface="Calibri" panose="020F0502020204030204" pitchFamily="34" charset="0"/>
                <a:cs typeface="Calibri" panose="020F0502020204030204" pitchFamily="34" charset="0"/>
              </a:rPr>
              <a:t> – a U.S. programme for supporting siblings of people with disabilities</a:t>
            </a:r>
          </a:p>
          <a:p>
            <a:pPr>
              <a:buFont typeface="Arial" panose="020B0604020202020204" pitchFamily="34" charset="0"/>
              <a:buChar char="•"/>
            </a:pPr>
            <a:r>
              <a:rPr lang="en-IE" sz="3200" dirty="0">
                <a:latin typeface="Calibri" panose="020F0502020204030204" pitchFamily="34" charset="0"/>
                <a:cs typeface="Calibri" panose="020F0502020204030204" pitchFamily="34" charset="0"/>
              </a:rPr>
              <a:t>Cognitive Behavioural Therapy</a:t>
            </a:r>
          </a:p>
          <a:p>
            <a:pPr>
              <a:buFont typeface="Arial" panose="020B0604020202020204" pitchFamily="34" charset="0"/>
              <a:buChar char="•"/>
            </a:pPr>
            <a:r>
              <a:rPr lang="en-IE" sz="3200" dirty="0">
                <a:latin typeface="Calibri" panose="020F0502020204030204" pitchFamily="34" charset="0"/>
                <a:cs typeface="Calibri" panose="020F0502020204030204" pitchFamily="34" charset="0"/>
              </a:rPr>
              <a:t>Emotional Intelligence – learning how to understand and regulate emotions</a:t>
            </a:r>
          </a:p>
          <a:p>
            <a:pPr>
              <a:buFont typeface="Arial" panose="020B0604020202020204" pitchFamily="34" charset="0"/>
              <a:buChar char="•"/>
            </a:pPr>
            <a:r>
              <a:rPr lang="en-IE" sz="3200" dirty="0">
                <a:latin typeface="Calibri" panose="020F0502020204030204" pitchFamily="34" charset="0"/>
                <a:cs typeface="Calibri" panose="020F0502020204030204" pitchFamily="34" charset="0"/>
              </a:rPr>
              <a:t>Mindfulness</a:t>
            </a:r>
          </a:p>
          <a:p>
            <a:endParaRPr lang="en-IE" dirty="0">
              <a:latin typeface="Calibri" panose="020F0502020204030204" pitchFamily="34" charset="0"/>
              <a:cs typeface="Calibri" panose="020F0502020204030204" pitchFamily="34" charset="0"/>
            </a:endParaRPr>
          </a:p>
          <a:p>
            <a:endParaRPr lang="en-IE"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rPr>
              <a:t>Method</a:t>
            </a:r>
          </a:p>
        </p:txBody>
      </p:sp>
    </p:spTree>
    <p:extLst>
      <p:ext uri="{BB962C8B-B14F-4D97-AF65-F5344CB8AC3E}">
        <p14:creationId xmlns:p14="http://schemas.microsoft.com/office/powerpoint/2010/main" val="409119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latin typeface="Calibri" panose="020F0502020204030204" pitchFamily="34" charset="0"/>
                <a:cs typeface="Calibri" panose="020F0502020204030204" pitchFamily="34" charset="0"/>
              </a:rPr>
              <a:t>2 facilitators, who should be employed in client facing social work, have experience working with young people, be Garda Vetted and have recent training in child protection.</a:t>
            </a:r>
          </a:p>
          <a:p>
            <a:r>
              <a:rPr lang="en-IE" dirty="0">
                <a:latin typeface="Calibri" panose="020F0502020204030204" pitchFamily="34" charset="0"/>
                <a:cs typeface="Calibri" panose="020F0502020204030204" pitchFamily="34" charset="0"/>
              </a:rPr>
              <a:t>A group of roughly 7-10, but this can vary based on the skills and resources of the facilitators.</a:t>
            </a:r>
          </a:p>
          <a:p>
            <a:r>
              <a:rPr lang="en-IE" dirty="0">
                <a:latin typeface="Calibri" panose="020F0502020204030204" pitchFamily="34" charset="0"/>
                <a:cs typeface="Calibri" panose="020F0502020204030204" pitchFamily="34" charset="0"/>
              </a:rPr>
              <a:t>The programme is designed for 11-17 year olds who are currently living with familial problematic alcohol or drug use. It can be adapted to older or younger groups as appropriate.</a:t>
            </a:r>
          </a:p>
          <a:p>
            <a:endParaRPr lang="en-IE" dirty="0">
              <a:latin typeface="Calibri" panose="020F0502020204030204" pitchFamily="34" charset="0"/>
              <a:cs typeface="Calibri" panose="020F0502020204030204" pitchFamily="34" charset="0"/>
            </a:endParaRPr>
          </a:p>
          <a:p>
            <a:pPr marL="109537" indent="0">
              <a:buNone/>
            </a:pPr>
            <a:endParaRPr lang="en-IE" dirty="0"/>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rPr>
              <a:t>Requirements</a:t>
            </a:r>
          </a:p>
        </p:txBody>
      </p:sp>
    </p:spTree>
    <p:extLst>
      <p:ext uri="{BB962C8B-B14F-4D97-AF65-F5344CB8AC3E}">
        <p14:creationId xmlns:p14="http://schemas.microsoft.com/office/powerpoint/2010/main" val="36875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sz="2800" dirty="0">
                <a:latin typeface="Calibri" panose="020F0502020204030204" pitchFamily="34" charset="0"/>
                <a:cs typeface="Calibri" panose="020F0502020204030204" pitchFamily="34" charset="0"/>
              </a:rPr>
              <a:t>Ten Sessions – 2 hours each, including warm up and cool down. The resource book has enough material for 1-1 ½ hours.</a:t>
            </a:r>
          </a:p>
          <a:p>
            <a:r>
              <a:rPr lang="en-IE" sz="2800" dirty="0">
                <a:latin typeface="Calibri" panose="020F0502020204030204" pitchFamily="34" charset="0"/>
                <a:cs typeface="Calibri" panose="020F0502020204030204" pitchFamily="34" charset="0"/>
              </a:rPr>
              <a:t>The first three sessions are meant to establish trust in the group. It also has a focus on the young persons’ strengths, creating a positive and proactive environment, and some basic stress management skills.</a:t>
            </a:r>
          </a:p>
          <a:p>
            <a:r>
              <a:rPr lang="en-IE" sz="2800" dirty="0">
                <a:latin typeface="Calibri" panose="020F0502020204030204" pitchFamily="34" charset="0"/>
                <a:cs typeface="Calibri" panose="020F0502020204030204" pitchFamily="34" charset="0"/>
              </a:rPr>
              <a:t>The next four sessions focus on communication, assertiveness, and the issue of drugs and alcohol.</a:t>
            </a:r>
          </a:p>
        </p:txBody>
      </p:sp>
      <p:sp>
        <p:nvSpPr>
          <p:cNvPr id="3" name="Title 2"/>
          <p:cNvSpPr>
            <a:spLocks noGrp="1"/>
          </p:cNvSpPr>
          <p:nvPr>
            <p:ph type="title"/>
          </p:nvPr>
        </p:nvSpPr>
        <p:spPr/>
        <p:txBody>
          <a:bodyPr>
            <a:normAutofit/>
          </a:bodyPr>
          <a:lstStyle/>
          <a:p>
            <a:pPr algn="ctr"/>
            <a:r>
              <a:rPr lang="en-IE" sz="4400" dirty="0">
                <a:solidFill>
                  <a:srgbClr val="7030A0"/>
                </a:solidFill>
                <a:effectLst>
                  <a:outerShdw blurRad="38100" dist="38100" dir="2700000" algn="tl">
                    <a:srgbClr val="000000">
                      <a:alpha val="43137"/>
                    </a:srgbClr>
                  </a:outerShdw>
                </a:effectLst>
              </a:rPr>
              <a:t>Structure of Course</a:t>
            </a:r>
          </a:p>
        </p:txBody>
      </p:sp>
    </p:spTree>
    <p:extLst>
      <p:ext uri="{BB962C8B-B14F-4D97-AF65-F5344CB8AC3E}">
        <p14:creationId xmlns:p14="http://schemas.microsoft.com/office/powerpoint/2010/main" val="241654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B13F9A"/>
      </a:dk2>
      <a:lt2>
        <a:srgbClr val="F4E7ED"/>
      </a:lt2>
      <a:accent1>
        <a:srgbClr val="AC66BB"/>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6856</TotalTime>
  <Words>760</Words>
  <Application>Microsoft Office PowerPoint</Application>
  <PresentationFormat>On-screen Show (4:3)</PresentationFormat>
  <Paragraphs>74</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vt:lpstr>
      <vt:lpstr>Times New Roman</vt:lpstr>
      <vt:lpstr>Verdana</vt:lpstr>
      <vt:lpstr>Wingdings 2</vt:lpstr>
      <vt:lpstr>Wingdings 3</vt:lpstr>
      <vt:lpstr>Concourse</vt:lpstr>
      <vt:lpstr>  </vt:lpstr>
      <vt:lpstr>PowerPoint Presentation</vt:lpstr>
      <vt:lpstr>Programme Modules</vt:lpstr>
      <vt:lpstr>Programme Rationale</vt:lpstr>
      <vt:lpstr>Programme Rationale</vt:lpstr>
      <vt:lpstr>Objectives</vt:lpstr>
      <vt:lpstr>Method</vt:lpstr>
      <vt:lpstr>Requirements</vt:lpstr>
      <vt:lpstr>Structure of Course</vt:lpstr>
      <vt:lpstr>Structure of Course</vt:lpstr>
      <vt:lpstr>Evaluation</vt:lpstr>
      <vt:lpstr>Network Membership</vt:lpstr>
      <vt:lpstr>What’s Next?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Family Resource Centre National Forum</dc:title>
  <dc:creator>GUEST1</dc:creator>
  <cp:lastModifiedBy>Jackie Jackson</cp:lastModifiedBy>
  <cp:revision>413</cp:revision>
  <cp:lastPrinted>2015-10-23T10:58:53Z</cp:lastPrinted>
  <dcterms:created xsi:type="dcterms:W3CDTF">2008-11-11T14:48:38Z</dcterms:created>
  <dcterms:modified xsi:type="dcterms:W3CDTF">2020-09-16T09:13:52Z</dcterms:modified>
</cp:coreProperties>
</file>