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2" r:id="rId4"/>
  </p:sldMasterIdLst>
  <p:notesMasterIdLst>
    <p:notesMasterId r:id="rId46"/>
  </p:notesMasterIdLst>
  <p:handoutMasterIdLst>
    <p:handoutMasterId r:id="rId47"/>
  </p:handoutMasterIdLst>
  <p:sldIdLst>
    <p:sldId id="256" r:id="rId5"/>
    <p:sldId id="257" r:id="rId6"/>
    <p:sldId id="336" r:id="rId7"/>
    <p:sldId id="258" r:id="rId8"/>
    <p:sldId id="273" r:id="rId9"/>
    <p:sldId id="274" r:id="rId10"/>
    <p:sldId id="276" r:id="rId11"/>
    <p:sldId id="277" r:id="rId12"/>
    <p:sldId id="300" r:id="rId13"/>
    <p:sldId id="278" r:id="rId14"/>
    <p:sldId id="279" r:id="rId15"/>
    <p:sldId id="280" r:id="rId16"/>
    <p:sldId id="284" r:id="rId17"/>
    <p:sldId id="286" r:id="rId18"/>
    <p:sldId id="288" r:id="rId19"/>
    <p:sldId id="289" r:id="rId20"/>
    <p:sldId id="292" r:id="rId21"/>
    <p:sldId id="301" r:id="rId22"/>
    <p:sldId id="303" r:id="rId23"/>
    <p:sldId id="337" r:id="rId24"/>
    <p:sldId id="333" r:id="rId25"/>
    <p:sldId id="338" r:id="rId26"/>
    <p:sldId id="339" r:id="rId27"/>
    <p:sldId id="340" r:id="rId28"/>
    <p:sldId id="341" r:id="rId29"/>
    <p:sldId id="342" r:id="rId30"/>
    <p:sldId id="343" r:id="rId31"/>
    <p:sldId id="344" r:id="rId32"/>
    <p:sldId id="345" r:id="rId33"/>
    <p:sldId id="346" r:id="rId34"/>
    <p:sldId id="356" r:id="rId35"/>
    <p:sldId id="347" r:id="rId36"/>
    <p:sldId id="348" r:id="rId37"/>
    <p:sldId id="349" r:id="rId38"/>
    <p:sldId id="350" r:id="rId39"/>
    <p:sldId id="351" r:id="rId40"/>
    <p:sldId id="352" r:id="rId41"/>
    <p:sldId id="353" r:id="rId42"/>
    <p:sldId id="354" r:id="rId43"/>
    <p:sldId id="357" r:id="rId44"/>
    <p:sldId id="355" r:id="rId45"/>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5627" autoAdjust="0"/>
  </p:normalViewPr>
  <p:slideViewPr>
    <p:cSldViewPr snapToGrid="0">
      <p:cViewPr varScale="1">
        <p:scale>
          <a:sx n="87" d="100"/>
          <a:sy n="87" d="100"/>
        </p:scale>
        <p:origin x="-612"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74" cy="497687"/>
          </a:xfrm>
          <a:prstGeom prst="rect">
            <a:avLst/>
          </a:prstGeom>
        </p:spPr>
        <p:txBody>
          <a:bodyPr vert="horz" lIns="91998" tIns="45999" rIns="91998" bIns="45999" rtlCol="0"/>
          <a:lstStyle>
            <a:lvl1pPr algn="l">
              <a:defRPr sz="1200"/>
            </a:lvl1pPr>
          </a:lstStyle>
          <a:p>
            <a:endParaRPr lang="en-IE"/>
          </a:p>
        </p:txBody>
      </p:sp>
      <p:sp>
        <p:nvSpPr>
          <p:cNvPr id="3" name="Date Placeholder 2"/>
          <p:cNvSpPr>
            <a:spLocks noGrp="1"/>
          </p:cNvSpPr>
          <p:nvPr>
            <p:ph type="dt" sz="quarter" idx="1"/>
          </p:nvPr>
        </p:nvSpPr>
        <p:spPr>
          <a:xfrm>
            <a:off x="3851690" y="0"/>
            <a:ext cx="2945973" cy="497687"/>
          </a:xfrm>
          <a:prstGeom prst="rect">
            <a:avLst/>
          </a:prstGeom>
        </p:spPr>
        <p:txBody>
          <a:bodyPr vert="horz" lIns="91998" tIns="45999" rIns="91998" bIns="45999" rtlCol="0"/>
          <a:lstStyle>
            <a:lvl1pPr algn="r">
              <a:defRPr sz="1200"/>
            </a:lvl1pPr>
          </a:lstStyle>
          <a:p>
            <a:fld id="{811E23D1-B93F-41B9-9F02-714E2CD2CB5E}" type="datetimeFigureOut">
              <a:rPr lang="en-IE" smtClean="0"/>
              <a:pPr/>
              <a:t>21/03/2018</a:t>
            </a:fld>
            <a:endParaRPr lang="en-IE"/>
          </a:p>
        </p:txBody>
      </p:sp>
      <p:sp>
        <p:nvSpPr>
          <p:cNvPr id="4" name="Footer Placeholder 3"/>
          <p:cNvSpPr>
            <a:spLocks noGrp="1"/>
          </p:cNvSpPr>
          <p:nvPr>
            <p:ph type="ftr" sz="quarter" idx="2"/>
          </p:nvPr>
        </p:nvSpPr>
        <p:spPr>
          <a:xfrm>
            <a:off x="0" y="9432126"/>
            <a:ext cx="2945974" cy="497687"/>
          </a:xfrm>
          <a:prstGeom prst="rect">
            <a:avLst/>
          </a:prstGeom>
        </p:spPr>
        <p:txBody>
          <a:bodyPr vert="horz" lIns="91998" tIns="45999" rIns="91998" bIns="45999" rtlCol="0" anchor="b"/>
          <a:lstStyle>
            <a:lvl1pPr algn="l">
              <a:defRPr sz="1200"/>
            </a:lvl1pPr>
          </a:lstStyle>
          <a:p>
            <a:endParaRPr lang="en-IE"/>
          </a:p>
        </p:txBody>
      </p:sp>
      <p:sp>
        <p:nvSpPr>
          <p:cNvPr id="5" name="Slide Number Placeholder 4"/>
          <p:cNvSpPr>
            <a:spLocks noGrp="1"/>
          </p:cNvSpPr>
          <p:nvPr>
            <p:ph type="sldNum" sz="quarter" idx="3"/>
          </p:nvPr>
        </p:nvSpPr>
        <p:spPr>
          <a:xfrm>
            <a:off x="3851690" y="9432126"/>
            <a:ext cx="2945973" cy="497687"/>
          </a:xfrm>
          <a:prstGeom prst="rect">
            <a:avLst/>
          </a:prstGeom>
        </p:spPr>
        <p:txBody>
          <a:bodyPr vert="horz" lIns="91998" tIns="45999" rIns="91998" bIns="45999" rtlCol="0" anchor="b"/>
          <a:lstStyle>
            <a:lvl1pPr algn="r">
              <a:defRPr sz="1200"/>
            </a:lvl1pPr>
          </a:lstStyle>
          <a:p>
            <a:fld id="{230ED0C0-A4B7-492C-82A9-6CD68B9D99AF}" type="slidenum">
              <a:rPr lang="en-IE" smtClean="0"/>
              <a:pPr/>
              <a:t>‹#›</a:t>
            </a:fld>
            <a:endParaRPr lang="en-IE"/>
          </a:p>
        </p:txBody>
      </p:sp>
    </p:spTree>
    <p:extLst>
      <p:ext uri="{BB962C8B-B14F-4D97-AF65-F5344CB8AC3E}">
        <p14:creationId xmlns:p14="http://schemas.microsoft.com/office/powerpoint/2010/main" xmlns="" val="821170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6"/>
          </a:xfrm>
          <a:prstGeom prst="rect">
            <a:avLst/>
          </a:prstGeom>
        </p:spPr>
        <p:txBody>
          <a:bodyPr vert="horz" lIns="91998" tIns="45999" rIns="91998" bIns="45999" rtlCol="0"/>
          <a:lstStyle>
            <a:lvl1pPr algn="l">
              <a:defRPr sz="1200"/>
            </a:lvl1pPr>
          </a:lstStyle>
          <a:p>
            <a:endParaRPr lang="en-IE"/>
          </a:p>
        </p:txBody>
      </p:sp>
      <p:sp>
        <p:nvSpPr>
          <p:cNvPr id="3" name="Date Placeholder 2"/>
          <p:cNvSpPr>
            <a:spLocks noGrp="1"/>
          </p:cNvSpPr>
          <p:nvPr>
            <p:ph type="dt" idx="1"/>
          </p:nvPr>
        </p:nvSpPr>
        <p:spPr>
          <a:xfrm>
            <a:off x="3851342" y="0"/>
            <a:ext cx="2946347" cy="498216"/>
          </a:xfrm>
          <a:prstGeom prst="rect">
            <a:avLst/>
          </a:prstGeom>
        </p:spPr>
        <p:txBody>
          <a:bodyPr vert="horz" lIns="91998" tIns="45999" rIns="91998" bIns="45999" rtlCol="0"/>
          <a:lstStyle>
            <a:lvl1pPr algn="r">
              <a:defRPr sz="1200"/>
            </a:lvl1pPr>
          </a:lstStyle>
          <a:p>
            <a:fld id="{AE7DA441-334D-4DA7-BCDB-4321BB3690FC}" type="datetimeFigureOut">
              <a:rPr lang="en-IE" smtClean="0"/>
              <a:pPr/>
              <a:t>21/03/2018</a:t>
            </a:fld>
            <a:endParaRPr lang="en-IE"/>
          </a:p>
        </p:txBody>
      </p:sp>
      <p:sp>
        <p:nvSpPr>
          <p:cNvPr id="4" name="Slide Image Placeholder 3"/>
          <p:cNvSpPr>
            <a:spLocks noGrp="1" noRot="1" noChangeAspect="1"/>
          </p:cNvSpPr>
          <p:nvPr>
            <p:ph type="sldImg" idx="2"/>
          </p:nvPr>
        </p:nvSpPr>
        <p:spPr>
          <a:xfrm>
            <a:off x="420688" y="1241425"/>
            <a:ext cx="5957887" cy="3351213"/>
          </a:xfrm>
          <a:prstGeom prst="rect">
            <a:avLst/>
          </a:prstGeom>
          <a:noFill/>
          <a:ln w="12700">
            <a:solidFill>
              <a:prstClr val="black"/>
            </a:solidFill>
          </a:ln>
        </p:spPr>
        <p:txBody>
          <a:bodyPr vert="horz" lIns="91998" tIns="45999" rIns="91998" bIns="45999" rtlCol="0" anchor="ctr"/>
          <a:lstStyle/>
          <a:p>
            <a:endParaRPr lang="en-IE"/>
          </a:p>
        </p:txBody>
      </p:sp>
      <p:sp>
        <p:nvSpPr>
          <p:cNvPr id="5" name="Notes Placeholder 4"/>
          <p:cNvSpPr>
            <a:spLocks noGrp="1"/>
          </p:cNvSpPr>
          <p:nvPr>
            <p:ph type="body" sz="quarter" idx="3"/>
          </p:nvPr>
        </p:nvSpPr>
        <p:spPr>
          <a:xfrm>
            <a:off x="679927" y="4778723"/>
            <a:ext cx="5439410" cy="3909864"/>
          </a:xfrm>
          <a:prstGeom prst="rect">
            <a:avLst/>
          </a:prstGeom>
        </p:spPr>
        <p:txBody>
          <a:bodyPr vert="horz" lIns="91998" tIns="45999" rIns="91998" bIns="4599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31600"/>
            <a:ext cx="2946347" cy="498215"/>
          </a:xfrm>
          <a:prstGeom prst="rect">
            <a:avLst/>
          </a:prstGeom>
        </p:spPr>
        <p:txBody>
          <a:bodyPr vert="horz" lIns="91998" tIns="45999" rIns="91998" bIns="45999" rtlCol="0" anchor="b"/>
          <a:lstStyle>
            <a:lvl1pPr algn="l">
              <a:defRPr sz="1200"/>
            </a:lvl1pPr>
          </a:lstStyle>
          <a:p>
            <a:endParaRPr lang="en-IE"/>
          </a:p>
        </p:txBody>
      </p:sp>
      <p:sp>
        <p:nvSpPr>
          <p:cNvPr id="7" name="Slide Number Placeholder 6"/>
          <p:cNvSpPr>
            <a:spLocks noGrp="1"/>
          </p:cNvSpPr>
          <p:nvPr>
            <p:ph type="sldNum" sz="quarter" idx="5"/>
          </p:nvPr>
        </p:nvSpPr>
        <p:spPr>
          <a:xfrm>
            <a:off x="3851342" y="9431600"/>
            <a:ext cx="2946347" cy="498215"/>
          </a:xfrm>
          <a:prstGeom prst="rect">
            <a:avLst/>
          </a:prstGeom>
        </p:spPr>
        <p:txBody>
          <a:bodyPr vert="horz" lIns="91998" tIns="45999" rIns="91998" bIns="45999" rtlCol="0" anchor="b"/>
          <a:lstStyle>
            <a:lvl1pPr algn="r">
              <a:defRPr sz="1200"/>
            </a:lvl1pPr>
          </a:lstStyle>
          <a:p>
            <a:fld id="{89CA3E6F-7C28-4357-9901-B85C044ADA50}" type="slidenum">
              <a:rPr lang="en-IE" smtClean="0"/>
              <a:pPr/>
              <a:t>‹#›</a:t>
            </a:fld>
            <a:endParaRPr lang="en-IE"/>
          </a:p>
        </p:txBody>
      </p:sp>
    </p:spTree>
    <p:extLst>
      <p:ext uri="{BB962C8B-B14F-4D97-AF65-F5344CB8AC3E}">
        <p14:creationId xmlns:p14="http://schemas.microsoft.com/office/powerpoint/2010/main" xmlns="" val="3941287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89CA3E6F-7C28-4357-9901-B85C044ADA50}" type="slidenum">
              <a:rPr lang="en-IE" smtClean="0"/>
              <a:pPr/>
              <a:t>1</a:t>
            </a:fld>
            <a:endParaRPr lang="en-IE"/>
          </a:p>
        </p:txBody>
      </p:sp>
    </p:spTree>
    <p:extLst>
      <p:ext uri="{BB962C8B-B14F-4D97-AF65-F5344CB8AC3E}">
        <p14:creationId xmlns:p14="http://schemas.microsoft.com/office/powerpoint/2010/main" xmlns="" val="285826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722D70-B60A-4B8D-B3F9-25BF5DB02300}" type="datetime1">
              <a:rPr lang="en-US" smtClean="0"/>
              <a:pPr/>
              <a:t>3/21/2018</a:t>
            </a:fld>
            <a:endParaRPr lang="en-US" dirty="0"/>
          </a:p>
        </p:txBody>
      </p:sp>
      <p:sp>
        <p:nvSpPr>
          <p:cNvPr id="5" name="Footer Placeholder 4"/>
          <p:cNvSpPr>
            <a:spLocks noGrp="1"/>
          </p:cNvSpPr>
          <p:nvPr>
            <p:ph type="ftr" sz="quarter" idx="11"/>
          </p:nvPr>
        </p:nvSpPr>
        <p:spPr/>
        <p:txBody>
          <a:bodyPr/>
          <a:lstStyle/>
          <a:p>
            <a:r>
              <a:rPr lang="en-US" smtClean="0"/>
              <a:t>©CarmichaelCentre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147200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FE27A3-56C3-45A2-8DA7-99A7B25D06B6}" type="datetime1">
              <a:rPr lang="en-US" smtClean="0"/>
              <a:pPr/>
              <a:t>3/21/2018</a:t>
            </a:fld>
            <a:endParaRPr lang="en-US" dirty="0"/>
          </a:p>
        </p:txBody>
      </p:sp>
      <p:sp>
        <p:nvSpPr>
          <p:cNvPr id="5" name="Footer Placeholder 4"/>
          <p:cNvSpPr>
            <a:spLocks noGrp="1"/>
          </p:cNvSpPr>
          <p:nvPr>
            <p:ph type="ftr" sz="quarter" idx="11"/>
          </p:nvPr>
        </p:nvSpPr>
        <p:spPr/>
        <p:txBody>
          <a:bodyPr/>
          <a:lstStyle/>
          <a:p>
            <a:r>
              <a:rPr lang="en-US" smtClean="0"/>
              <a:t>©CarmichaelCentre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609857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B1CCA3-9F75-41B2-8099-2FD3D3065EDD}" type="datetime1">
              <a:rPr lang="en-US" smtClean="0"/>
              <a:pPr/>
              <a:t>3/21/2018</a:t>
            </a:fld>
            <a:endParaRPr lang="en-US" dirty="0"/>
          </a:p>
        </p:txBody>
      </p:sp>
      <p:sp>
        <p:nvSpPr>
          <p:cNvPr id="5" name="Footer Placeholder 4"/>
          <p:cNvSpPr>
            <a:spLocks noGrp="1"/>
          </p:cNvSpPr>
          <p:nvPr>
            <p:ph type="ftr" sz="quarter" idx="11"/>
          </p:nvPr>
        </p:nvSpPr>
        <p:spPr/>
        <p:txBody>
          <a:bodyPr/>
          <a:lstStyle/>
          <a:p>
            <a:r>
              <a:rPr lang="en-US" smtClean="0"/>
              <a:t>©CarmichaelCentre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665583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AC1AC6-2C99-48E0-8D10-E14B4C579634}" type="datetime1">
              <a:rPr lang="en-US" smtClean="0"/>
              <a:pPr/>
              <a:t>3/21/2018</a:t>
            </a:fld>
            <a:endParaRPr lang="en-US" dirty="0"/>
          </a:p>
        </p:txBody>
      </p:sp>
      <p:sp>
        <p:nvSpPr>
          <p:cNvPr id="5" name="Footer Placeholder 4"/>
          <p:cNvSpPr>
            <a:spLocks noGrp="1"/>
          </p:cNvSpPr>
          <p:nvPr>
            <p:ph type="ftr" sz="quarter" idx="11"/>
          </p:nvPr>
        </p:nvSpPr>
        <p:spPr/>
        <p:txBody>
          <a:bodyPr/>
          <a:lstStyle/>
          <a:p>
            <a:r>
              <a:rPr lang="en-US" smtClean="0"/>
              <a:t>©CarmichaelCentre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470842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03DCB6-0CA9-47CD-8857-713BEB5A2B98}" type="datetime1">
              <a:rPr lang="en-US" smtClean="0"/>
              <a:pPr/>
              <a:t>3/21/2018</a:t>
            </a:fld>
            <a:endParaRPr lang="en-US" dirty="0"/>
          </a:p>
        </p:txBody>
      </p:sp>
      <p:sp>
        <p:nvSpPr>
          <p:cNvPr id="5" name="Footer Placeholder 4"/>
          <p:cNvSpPr>
            <a:spLocks noGrp="1"/>
          </p:cNvSpPr>
          <p:nvPr>
            <p:ph type="ftr" sz="quarter" idx="11"/>
          </p:nvPr>
        </p:nvSpPr>
        <p:spPr/>
        <p:txBody>
          <a:bodyPr/>
          <a:lstStyle/>
          <a:p>
            <a:r>
              <a:rPr lang="en-US" smtClean="0"/>
              <a:t>©CarmichaelCentre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835679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261E50-ADEC-4EBC-9125-79286D5A0C6C}" type="datetime1">
              <a:rPr lang="en-US" smtClean="0"/>
              <a:pPr/>
              <a:t>3/21/2018</a:t>
            </a:fld>
            <a:endParaRPr lang="en-US" dirty="0"/>
          </a:p>
        </p:txBody>
      </p:sp>
      <p:sp>
        <p:nvSpPr>
          <p:cNvPr id="6" name="Footer Placeholder 5"/>
          <p:cNvSpPr>
            <a:spLocks noGrp="1"/>
          </p:cNvSpPr>
          <p:nvPr>
            <p:ph type="ftr" sz="quarter" idx="11"/>
          </p:nvPr>
        </p:nvSpPr>
        <p:spPr/>
        <p:txBody>
          <a:bodyPr/>
          <a:lstStyle/>
          <a:p>
            <a:r>
              <a:rPr lang="en-US" smtClean="0"/>
              <a:t>©CarmichaelCentre</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319838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50E4DA-9D06-476B-9C30-6D3258C42074}" type="datetime1">
              <a:rPr lang="en-US" smtClean="0"/>
              <a:pPr/>
              <a:t>3/21/2018</a:t>
            </a:fld>
            <a:endParaRPr lang="en-US" dirty="0"/>
          </a:p>
        </p:txBody>
      </p:sp>
      <p:sp>
        <p:nvSpPr>
          <p:cNvPr id="8" name="Footer Placeholder 7"/>
          <p:cNvSpPr>
            <a:spLocks noGrp="1"/>
          </p:cNvSpPr>
          <p:nvPr>
            <p:ph type="ftr" sz="quarter" idx="11"/>
          </p:nvPr>
        </p:nvSpPr>
        <p:spPr/>
        <p:txBody>
          <a:bodyPr/>
          <a:lstStyle/>
          <a:p>
            <a:r>
              <a:rPr lang="en-US" smtClean="0"/>
              <a:t>©CarmichaelCentre</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54142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BEFB46-BDCE-4C3A-BD6F-1304BE8BA335}" type="datetime1">
              <a:rPr lang="en-US" smtClean="0"/>
              <a:pPr/>
              <a:t>3/21/2018</a:t>
            </a:fld>
            <a:endParaRPr lang="en-US" dirty="0"/>
          </a:p>
        </p:txBody>
      </p:sp>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683164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99023E-8258-4976-ACAD-84711AB63A40}" type="datetime1">
              <a:rPr lang="en-US" smtClean="0"/>
              <a:pPr/>
              <a:t>3/21/2018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©CarmichaelCentre</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010578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999B693-3EFD-4A1C-8653-9BF4F723F916}" type="datetime1">
              <a:rPr lang="en-US" smtClean="0"/>
              <a:pPr/>
              <a:t>3/21/2018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smtClean="0"/>
              <a:t>©CarmichaelCentre</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109428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4FE320-68E0-4EBB-AEE2-2AE82CF7F386}" type="datetime1">
              <a:rPr lang="en-US" smtClean="0"/>
              <a:pPr/>
              <a:t>3/21/2018</a:t>
            </a:fld>
            <a:endParaRPr lang="en-US" dirty="0"/>
          </a:p>
        </p:txBody>
      </p:sp>
      <p:sp>
        <p:nvSpPr>
          <p:cNvPr id="6" name="Footer Placeholder 5"/>
          <p:cNvSpPr>
            <a:spLocks noGrp="1"/>
          </p:cNvSpPr>
          <p:nvPr>
            <p:ph type="ftr" sz="quarter" idx="11"/>
          </p:nvPr>
        </p:nvSpPr>
        <p:spPr/>
        <p:txBody>
          <a:bodyPr/>
          <a:lstStyle/>
          <a:p>
            <a:r>
              <a:rPr lang="en-US" smtClean="0"/>
              <a:t>©CarmichaelCentre</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476443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BD1DE1F-F78F-4B77-B61A-40AC516FABD0}" type="datetime1">
              <a:rPr lang="en-US" smtClean="0"/>
              <a:pPr/>
              <a:t>3/21/2018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©CarmichaelCentre</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790925340"/>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dataprotection.i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5989" y="1228724"/>
            <a:ext cx="11516497" cy="2579731"/>
          </a:xfrm>
        </p:spPr>
        <p:txBody>
          <a:bodyPr>
            <a:normAutofit/>
          </a:bodyPr>
          <a:lstStyle/>
          <a:p>
            <a:r>
              <a:rPr lang="en-IE" dirty="0" smtClean="0"/>
              <a:t>Good Governance &amp; GDPR</a:t>
            </a:r>
            <a:endParaRPr lang="en-IE" dirty="0"/>
          </a:p>
        </p:txBody>
      </p:sp>
      <p:sp>
        <p:nvSpPr>
          <p:cNvPr id="3" name="Subtitle 2"/>
          <p:cNvSpPr>
            <a:spLocks noGrp="1"/>
          </p:cNvSpPr>
          <p:nvPr>
            <p:ph type="subTitle" idx="1"/>
          </p:nvPr>
        </p:nvSpPr>
        <p:spPr>
          <a:xfrm>
            <a:off x="1709530" y="3869634"/>
            <a:ext cx="8767860" cy="2267555"/>
          </a:xfrm>
        </p:spPr>
        <p:txBody>
          <a:bodyPr>
            <a:normAutofit lnSpcReduction="10000"/>
          </a:bodyPr>
          <a:lstStyle/>
          <a:p>
            <a:r>
              <a:rPr lang="en-IE" dirty="0" smtClean="0"/>
              <a:t>www.meathppn.ie</a:t>
            </a:r>
            <a:endParaRPr lang="en-IE" dirty="0"/>
          </a:p>
          <a:p>
            <a:endParaRPr lang="en-IE" dirty="0" smtClean="0"/>
          </a:p>
          <a:p>
            <a:r>
              <a:rPr lang="en-IE" dirty="0" smtClean="0"/>
              <a:t>www.carmichaelcentre.ie</a:t>
            </a:r>
          </a:p>
          <a:p>
            <a:endParaRPr lang="en-IE" dirty="0"/>
          </a:p>
          <a:p>
            <a:r>
              <a:rPr lang="en-IE" dirty="0" smtClean="0"/>
              <a:t>www.governancecode.ie</a:t>
            </a:r>
          </a:p>
        </p:txBody>
      </p:sp>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5238750" cy="1228725"/>
          </a:xfrm>
          <a:prstGeom prst="rect">
            <a:avLst/>
          </a:prstGeom>
        </p:spPr>
      </p:pic>
    </p:spTree>
    <p:extLst>
      <p:ext uri="{BB962C8B-B14F-4D97-AF65-F5344CB8AC3E}">
        <p14:creationId xmlns:p14="http://schemas.microsoft.com/office/powerpoint/2010/main" xmlns="" val="1551632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6"/>
            <a:ext cx="7886700" cy="1325563"/>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b="1" smtClean="0">
                <a:ea typeface="ＭＳ Ｐゴシック" panose="020B0600070205080204" pitchFamily="34" charset="-128"/>
              </a:rPr>
              <a:t>Principle 2- Control </a:t>
            </a:r>
            <a:endParaRPr lang="en-IE" dirty="0"/>
          </a:p>
        </p:txBody>
      </p:sp>
      <p:graphicFrame>
        <p:nvGraphicFramePr>
          <p:cNvPr id="3" name="Content Placeholder 3"/>
          <p:cNvGraphicFramePr>
            <a:graphicFrameLocks/>
          </p:cNvGraphicFramePr>
          <p:nvPr>
            <p:extLst>
              <p:ext uri="{D42A27DB-BD31-4B8C-83A1-F6EECF244321}">
                <p14:modId xmlns:p14="http://schemas.microsoft.com/office/powerpoint/2010/main" xmlns="" val="1488114407"/>
              </p:ext>
            </p:extLst>
          </p:nvPr>
        </p:nvGraphicFramePr>
        <p:xfrm>
          <a:off x="704513" y="1200077"/>
          <a:ext cx="10103530" cy="4681739"/>
        </p:xfrm>
        <a:graphic>
          <a:graphicData uri="http://schemas.openxmlformats.org/drawingml/2006/table">
            <a:tbl>
              <a:tblPr/>
              <a:tblGrid>
                <a:gridCol w="2196505"/>
                <a:gridCol w="7907025"/>
              </a:tblGrid>
              <a:tr h="55212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106" charset="0"/>
                          <a:ea typeface="ＭＳ Ｐゴシック" pitchFamily="-106" charset="-128"/>
                        </a:rPr>
                        <a:t>Principle 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106" charset="0"/>
                          <a:ea typeface="ＭＳ Ｐゴシック" pitchFamily="-106" charset="-128"/>
                        </a:rPr>
                        <a:t>Implementation Actions</a:t>
                      </a: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9D9D9"/>
                    </a:solidFill>
                  </a:tcPr>
                </a:tc>
              </a:tr>
              <a:tr h="4129612">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anose="020F0502020204030204" pitchFamily="34" charset="0"/>
                        <a:ea typeface="ＭＳ Ｐゴシック" pitchFamily="-106"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en-IE" sz="2400" kern="1200" dirty="0" smtClean="0">
                          <a:solidFill>
                            <a:schemeClr val="tx1"/>
                          </a:solidFill>
                          <a:effectLst/>
                          <a:latin typeface="+mn-lt"/>
                          <a:ea typeface="+mn-ea"/>
                          <a:cs typeface="+mn-cs"/>
                        </a:rPr>
                        <a:t>Monitor income and expenditure against the budget on a regular basis.</a:t>
                      </a:r>
                      <a:endParaRPr lang="en-IE" sz="2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GB" sz="2400" kern="1200" dirty="0" smtClean="0">
                          <a:solidFill>
                            <a:schemeClr val="tx1"/>
                          </a:solidFill>
                          <a:effectLst/>
                          <a:latin typeface="Calibri" panose="020F0502020204030204" pitchFamily="34" charset="0"/>
                          <a:ea typeface="+mn-ea"/>
                          <a:cs typeface="+mn-cs"/>
                        </a:rPr>
                        <a:t> </a:t>
                      </a:r>
                    </a:p>
                    <a:p>
                      <a:r>
                        <a:rPr lang="en-IE" sz="2400" kern="1200" dirty="0" smtClean="0">
                          <a:solidFill>
                            <a:schemeClr val="tx1"/>
                          </a:solidFill>
                          <a:effectLst/>
                          <a:latin typeface="+mn-lt"/>
                          <a:ea typeface="+mn-ea"/>
                          <a:cs typeface="+mn-cs"/>
                        </a:rPr>
                        <a:t>Draw up a yearly report of income and expenditure.</a:t>
                      </a:r>
                      <a:endParaRPr lang="en-IE" sz="2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GB" sz="2400" kern="1200" dirty="0" smtClean="0">
                          <a:solidFill>
                            <a:schemeClr val="tx1"/>
                          </a:solidFill>
                          <a:effectLst/>
                          <a:latin typeface="Calibri" panose="020F0502020204030204" pitchFamily="34" charset="0"/>
                          <a:ea typeface="+mn-ea"/>
                          <a:cs typeface="+mn-cs"/>
                        </a:rPr>
                        <a:t> </a:t>
                      </a:r>
                    </a:p>
                    <a:p>
                      <a:r>
                        <a:rPr lang="en-IE" sz="2400" kern="1200" dirty="0" smtClean="0">
                          <a:solidFill>
                            <a:schemeClr val="tx1"/>
                          </a:solidFill>
                          <a:effectLst/>
                          <a:latin typeface="+mn-lt"/>
                          <a:ea typeface="+mn-ea"/>
                          <a:cs typeface="+mn-cs"/>
                        </a:rPr>
                        <a:t>Agree and put in place appropriate financial management procedures.</a:t>
                      </a:r>
                      <a:endParaRPr lang="en-IE" sz="2400" kern="1200" dirty="0" smtClean="0">
                        <a:solidFill>
                          <a:schemeClr val="tx1"/>
                        </a:solidFill>
                        <a:effectLst/>
                        <a:latin typeface="Calibri" panose="020F0502020204030204" pitchFamily="34" charset="0"/>
                        <a:ea typeface="+mn-ea"/>
                        <a:cs typeface="+mn-cs"/>
                      </a:endParaRPr>
                    </a:p>
                    <a:p>
                      <a:endParaRPr lang="en-IE"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xmlns="" val="1943572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6"/>
            <a:ext cx="7886700" cy="1325563"/>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b="1" smtClean="0">
                <a:ea typeface="ＭＳ Ｐゴシック" panose="020B0600070205080204" pitchFamily="34" charset="-128"/>
              </a:rPr>
              <a:t>Principle 2- Control </a:t>
            </a:r>
            <a:endParaRPr lang="en-IE" dirty="0"/>
          </a:p>
        </p:txBody>
      </p:sp>
      <p:graphicFrame>
        <p:nvGraphicFramePr>
          <p:cNvPr id="3" name="Content Placeholder 3"/>
          <p:cNvGraphicFramePr>
            <a:graphicFrameLocks/>
          </p:cNvGraphicFramePr>
          <p:nvPr>
            <p:extLst>
              <p:ext uri="{D42A27DB-BD31-4B8C-83A1-F6EECF244321}">
                <p14:modId xmlns:p14="http://schemas.microsoft.com/office/powerpoint/2010/main" xmlns="" val="1121918868"/>
              </p:ext>
            </p:extLst>
          </p:nvPr>
        </p:nvGraphicFramePr>
        <p:xfrm>
          <a:off x="783601" y="1123950"/>
          <a:ext cx="10884524" cy="5214227"/>
        </p:xfrm>
        <a:graphic>
          <a:graphicData uri="http://schemas.openxmlformats.org/drawingml/2006/table">
            <a:tbl>
              <a:tblPr/>
              <a:tblGrid>
                <a:gridCol w="2366292"/>
                <a:gridCol w="8518232"/>
              </a:tblGrid>
              <a:tr h="40667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Principle 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Implementation Actions</a:t>
                      </a: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9D9D9"/>
                    </a:solidFill>
                  </a:tcPr>
                </a:tc>
              </a:tr>
              <a:tr h="4807555">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n-lt"/>
                        <a:ea typeface="ＭＳ Ｐゴシック" pitchFamily="-106"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en-IE" sz="2400" kern="1200" dirty="0" smtClean="0">
                          <a:solidFill>
                            <a:schemeClr val="tx1"/>
                          </a:solidFill>
                          <a:effectLst/>
                          <a:latin typeface="+mn-lt"/>
                          <a:ea typeface="+mn-ea"/>
                          <a:cs typeface="+mn-cs"/>
                        </a:rPr>
                        <a:t>Think about problems that may arise, what risks might your</a:t>
                      </a:r>
                      <a:r>
                        <a:rPr lang="en-IE" sz="2400" kern="1200" baseline="0" dirty="0" smtClean="0">
                          <a:solidFill>
                            <a:schemeClr val="tx1"/>
                          </a:solidFill>
                          <a:effectLst/>
                          <a:latin typeface="+mn-lt"/>
                          <a:ea typeface="+mn-ea"/>
                          <a:cs typeface="+mn-cs"/>
                        </a:rPr>
                        <a:t> organisation face?</a:t>
                      </a:r>
                      <a:endParaRPr lang="en-IE" sz="2400" kern="1200" dirty="0" smtClean="0">
                        <a:solidFill>
                          <a:schemeClr val="tx1"/>
                        </a:solidFill>
                        <a:effectLst/>
                        <a:latin typeface="+mn-lt"/>
                        <a:ea typeface="+mn-ea"/>
                        <a:cs typeface="+mn-cs"/>
                      </a:endParaRPr>
                    </a:p>
                    <a:p>
                      <a:endParaRPr lang="en-IE" sz="2400" kern="1200" dirty="0" smtClean="0">
                        <a:solidFill>
                          <a:schemeClr val="tx1"/>
                        </a:solidFill>
                        <a:effectLst/>
                        <a:latin typeface="+mn-lt"/>
                        <a:ea typeface="+mn-ea"/>
                        <a:cs typeface="+mn-cs"/>
                      </a:endParaRPr>
                    </a:p>
                    <a:p>
                      <a:r>
                        <a:rPr lang="en-GB" sz="2400" kern="1200" dirty="0" smtClean="0">
                          <a:solidFill>
                            <a:schemeClr val="tx1"/>
                          </a:solidFill>
                          <a:effectLst/>
                          <a:latin typeface="+mn-lt"/>
                          <a:ea typeface="+mn-ea"/>
                          <a:cs typeface="+mn-cs"/>
                        </a:rPr>
                        <a:t>Take out appropriate insurance, for example: public liability, buildings and employers insurance.</a:t>
                      </a:r>
                    </a:p>
                    <a:p>
                      <a:endParaRPr lang="en-IE" sz="2400" dirty="0">
                        <a:effectLst/>
                        <a:latin typeface="+mn-lt"/>
                        <a:ea typeface="Times New Roman" panose="02020603050405020304" pitchFamily="18" charset="0"/>
                        <a:cs typeface="Times New Roman" panose="02020603050405020304" pitchFamily="18" charset="0"/>
                      </a:endParaRPr>
                    </a:p>
                    <a:p>
                      <a:r>
                        <a:rPr lang="en-GB" sz="2400" kern="1200" dirty="0" smtClean="0">
                          <a:solidFill>
                            <a:schemeClr val="tx1"/>
                          </a:solidFill>
                          <a:effectLst/>
                          <a:latin typeface="+mn-lt"/>
                          <a:ea typeface="+mn-ea"/>
                          <a:cs typeface="+mn-cs"/>
                        </a:rPr>
                        <a:t>If the organisation owns property or any assets make sure that legal ownership is in the name of the organisation.</a:t>
                      </a:r>
                      <a:endParaRPr lang="en-IE" sz="2400" dirty="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xmlns="" val="1727952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457198" y="274638"/>
            <a:ext cx="11009871" cy="1143000"/>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b="1" dirty="0" smtClean="0">
                <a:ea typeface="ＭＳ Ｐゴシック" panose="020B0600070205080204" pitchFamily="34" charset="-128"/>
              </a:rPr>
              <a:t>Principle 3- Transparency &amp; Accountability </a:t>
            </a:r>
          </a:p>
        </p:txBody>
      </p:sp>
      <p:graphicFrame>
        <p:nvGraphicFramePr>
          <p:cNvPr id="3" name="Table 2"/>
          <p:cNvGraphicFramePr>
            <a:graphicFrameLocks noGrp="1"/>
          </p:cNvGraphicFramePr>
          <p:nvPr>
            <p:extLst>
              <p:ext uri="{D42A27DB-BD31-4B8C-83A1-F6EECF244321}">
                <p14:modId xmlns:p14="http://schemas.microsoft.com/office/powerpoint/2010/main" xmlns="" val="3814663818"/>
              </p:ext>
            </p:extLst>
          </p:nvPr>
        </p:nvGraphicFramePr>
        <p:xfrm>
          <a:off x="547817" y="888521"/>
          <a:ext cx="10664666" cy="5434641"/>
        </p:xfrm>
        <a:graphic>
          <a:graphicData uri="http://schemas.openxmlformats.org/drawingml/2006/table">
            <a:tbl>
              <a:tblPr/>
              <a:tblGrid>
                <a:gridCol w="2318496"/>
                <a:gridCol w="8346170"/>
              </a:tblGrid>
              <a:tr h="600631">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Principle 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Implementation Actions</a:t>
                      </a: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9D9D9"/>
                    </a:solidFill>
                  </a:tcPr>
                </a:tc>
              </a:tr>
              <a:tr h="483401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mn-lt"/>
                        <a:ea typeface="ＭＳ Ｐゴシック" pitchFamily="-106"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spcAft>
                          <a:spcPts val="0"/>
                        </a:spcAft>
                      </a:pPr>
                      <a:r>
                        <a:rPr lang="en-GB" sz="1800" dirty="0" smtClean="0">
                          <a:effectLst/>
                          <a:latin typeface="+mn-lt"/>
                          <a:ea typeface="Times New Roman" panose="02020603050405020304" pitchFamily="18" charset="0"/>
                          <a:cs typeface="Times New Roman" panose="02020603050405020304" pitchFamily="18" charset="0"/>
                        </a:rPr>
                        <a:t> </a:t>
                      </a:r>
                      <a:endParaRPr lang="en-IE" sz="1800" dirty="0">
                        <a:effectLst/>
                        <a:latin typeface="+mn-lt"/>
                        <a:ea typeface="Times New Roman" panose="02020603050405020304" pitchFamily="18" charset="0"/>
                        <a:cs typeface="Times New Roman" panose="02020603050405020304" pitchFamily="18" charset="0"/>
                      </a:endParaRPr>
                    </a:p>
                    <a:p>
                      <a:pPr>
                        <a:spcAft>
                          <a:spcPts val="0"/>
                        </a:spcAft>
                      </a:pPr>
                      <a:r>
                        <a:rPr lang="en-IE" sz="2400" kern="1200" dirty="0" smtClean="0">
                          <a:solidFill>
                            <a:schemeClr val="tx1"/>
                          </a:solidFill>
                          <a:effectLst/>
                          <a:latin typeface="+mn-lt"/>
                          <a:ea typeface="+mn-ea"/>
                          <a:cs typeface="+mn-cs"/>
                        </a:rPr>
                        <a:t>Decide who you need to communicate with (stakeholders) and how you will do that.</a:t>
                      </a:r>
                      <a:endParaRPr lang="en-IE" sz="2400" dirty="0">
                        <a:effectLst/>
                        <a:latin typeface="+mn-lt"/>
                        <a:ea typeface="Times New Roman" panose="02020603050405020304" pitchFamily="18" charset="0"/>
                        <a:cs typeface="Times New Roman" panose="02020603050405020304" pitchFamily="18" charset="0"/>
                      </a:endParaRPr>
                    </a:p>
                    <a:p>
                      <a:pPr>
                        <a:spcAft>
                          <a:spcPts val="0"/>
                        </a:spcAft>
                      </a:pPr>
                      <a:r>
                        <a:rPr lang="en-GB" sz="2400" dirty="0" smtClean="0">
                          <a:effectLst/>
                          <a:latin typeface="+mn-lt"/>
                          <a:ea typeface="Times New Roman" panose="02020603050405020304" pitchFamily="18" charset="0"/>
                          <a:cs typeface="Times New Roman" panose="02020603050405020304" pitchFamily="18" charset="0"/>
                        </a:rPr>
                        <a:t> </a:t>
                      </a:r>
                      <a:endParaRPr lang="en-IE" sz="2400" dirty="0">
                        <a:effectLst/>
                        <a:latin typeface="+mn-lt"/>
                        <a:ea typeface="Times New Roman" panose="02020603050405020304" pitchFamily="18" charset="0"/>
                        <a:cs typeface="Times New Roman" panose="02020603050405020304" pitchFamily="18" charset="0"/>
                      </a:endParaRPr>
                    </a:p>
                    <a:p>
                      <a:pPr>
                        <a:spcAft>
                          <a:spcPts val="0"/>
                        </a:spcAft>
                      </a:pPr>
                      <a:r>
                        <a:rPr lang="en-GB" sz="2400" dirty="0">
                          <a:effectLst/>
                          <a:latin typeface="+mn-lt"/>
                          <a:ea typeface="Times New Roman" panose="02020603050405020304" pitchFamily="18" charset="0"/>
                          <a:cs typeface="Times New Roman" panose="02020603050405020304" pitchFamily="18" charset="0"/>
                        </a:rPr>
                        <a:t>Appoint an agreed spokesperson for the organisation.</a:t>
                      </a:r>
                      <a:endParaRPr lang="en-IE" sz="2400" dirty="0">
                        <a:effectLst/>
                        <a:latin typeface="+mn-lt"/>
                        <a:ea typeface="Times New Roman" panose="02020603050405020304" pitchFamily="18" charset="0"/>
                        <a:cs typeface="Times New Roman" panose="02020603050405020304" pitchFamily="18" charset="0"/>
                      </a:endParaRPr>
                    </a:p>
                    <a:p>
                      <a:pPr>
                        <a:spcAft>
                          <a:spcPts val="0"/>
                        </a:spcAft>
                      </a:pPr>
                      <a:r>
                        <a:rPr lang="en-GB" sz="2400" dirty="0" smtClean="0">
                          <a:effectLst/>
                          <a:latin typeface="+mn-lt"/>
                          <a:ea typeface="Times New Roman" panose="02020603050405020304" pitchFamily="18" charset="0"/>
                          <a:cs typeface="Times New Roman" panose="02020603050405020304" pitchFamily="18" charset="0"/>
                        </a:rPr>
                        <a:t> </a:t>
                      </a:r>
                      <a:endParaRPr lang="en-IE" sz="2400" dirty="0">
                        <a:effectLst/>
                        <a:latin typeface="+mn-lt"/>
                        <a:ea typeface="Times New Roman" panose="02020603050405020304" pitchFamily="18" charset="0"/>
                        <a:cs typeface="Times New Roman" panose="02020603050405020304" pitchFamily="18" charset="0"/>
                      </a:endParaRPr>
                    </a:p>
                    <a:p>
                      <a:pPr>
                        <a:spcAft>
                          <a:spcPts val="0"/>
                        </a:spcAft>
                      </a:pPr>
                      <a:r>
                        <a:rPr lang="en-GB" sz="2400" dirty="0">
                          <a:effectLst/>
                          <a:latin typeface="+mn-lt"/>
                          <a:ea typeface="Times New Roman" panose="02020603050405020304" pitchFamily="18" charset="0"/>
                          <a:cs typeface="Times New Roman" panose="02020603050405020304" pitchFamily="18" charset="0"/>
                        </a:rPr>
                        <a:t>Produce a yearly activity report. </a:t>
                      </a:r>
                      <a:endParaRPr lang="en-IE" sz="2400" dirty="0">
                        <a:effectLst/>
                        <a:latin typeface="+mn-lt"/>
                        <a:ea typeface="Times New Roman" panose="02020603050405020304" pitchFamily="18" charset="0"/>
                        <a:cs typeface="Times New Roman" panose="02020603050405020304" pitchFamily="18" charset="0"/>
                      </a:endParaRPr>
                    </a:p>
                    <a:p>
                      <a:pPr>
                        <a:spcAft>
                          <a:spcPts val="0"/>
                        </a:spcAft>
                      </a:pPr>
                      <a:r>
                        <a:rPr lang="en-GB" sz="2400" dirty="0" smtClean="0">
                          <a:effectLst/>
                          <a:latin typeface="+mn-lt"/>
                          <a:ea typeface="Times New Roman" panose="02020603050405020304" pitchFamily="18" charset="0"/>
                          <a:cs typeface="Times New Roman" panose="02020603050405020304" pitchFamily="18" charset="0"/>
                        </a:rPr>
                        <a:t> </a:t>
                      </a:r>
                      <a:endParaRPr lang="en-IE" sz="2400" dirty="0">
                        <a:effectLst/>
                        <a:latin typeface="+mn-lt"/>
                        <a:ea typeface="Times New Roman" panose="02020603050405020304" pitchFamily="18" charset="0"/>
                        <a:cs typeface="Times New Roman" panose="02020603050405020304" pitchFamily="18" charset="0"/>
                      </a:endParaRPr>
                    </a:p>
                    <a:p>
                      <a:pPr>
                        <a:spcAft>
                          <a:spcPts val="0"/>
                        </a:spcAft>
                      </a:pPr>
                      <a:r>
                        <a:rPr lang="en-GB" sz="2400" dirty="0">
                          <a:effectLst/>
                          <a:latin typeface="+mn-lt"/>
                          <a:ea typeface="Times New Roman" panose="02020603050405020304" pitchFamily="18" charset="0"/>
                          <a:cs typeface="Times New Roman" panose="02020603050405020304" pitchFamily="18" charset="0"/>
                        </a:rPr>
                        <a:t>Meet the reporting requirements of any </a:t>
                      </a:r>
                      <a:r>
                        <a:rPr lang="en-GB" sz="2400" dirty="0" err="1" smtClean="0">
                          <a:effectLst/>
                          <a:latin typeface="+mn-lt"/>
                          <a:ea typeface="Times New Roman" panose="02020603050405020304" pitchFamily="18" charset="0"/>
                          <a:cs typeface="Times New Roman" panose="02020603050405020304" pitchFamily="18" charset="0"/>
                        </a:rPr>
                        <a:t>relavant</a:t>
                      </a:r>
                      <a:r>
                        <a:rPr lang="en-GB" sz="2400" dirty="0" smtClean="0">
                          <a:effectLst/>
                          <a:latin typeface="+mn-lt"/>
                          <a:ea typeface="Times New Roman" panose="02020603050405020304" pitchFamily="18" charset="0"/>
                          <a:cs typeface="Times New Roman" panose="02020603050405020304" pitchFamily="18" charset="0"/>
                        </a:rPr>
                        <a:t> funder/regulator. </a:t>
                      </a:r>
                    </a:p>
                    <a:p>
                      <a:pPr>
                        <a:spcAft>
                          <a:spcPts val="0"/>
                        </a:spcAft>
                      </a:pPr>
                      <a:endParaRPr lang="en-GB" sz="2400" kern="1200" dirty="0" smtClean="0">
                        <a:solidFill>
                          <a:schemeClr val="tx1"/>
                        </a:solidFill>
                        <a:effectLst/>
                        <a:latin typeface="+mn-lt"/>
                        <a:ea typeface="+mn-ea"/>
                        <a:cs typeface="Times New Roman" panose="02020603050405020304" pitchFamily="18" charset="0"/>
                      </a:endParaRPr>
                    </a:p>
                    <a:p>
                      <a:pPr>
                        <a:spcAft>
                          <a:spcPts val="0"/>
                        </a:spcAft>
                      </a:pPr>
                      <a:r>
                        <a:rPr lang="en-IE" sz="2400" kern="1200" dirty="0" smtClean="0">
                          <a:solidFill>
                            <a:schemeClr val="tx1"/>
                          </a:solidFill>
                          <a:effectLst/>
                          <a:latin typeface="+mn-lt"/>
                          <a:ea typeface="+mn-ea"/>
                          <a:cs typeface="+mn-cs"/>
                        </a:rPr>
                        <a:t>Hold an annual meeting of members and report on the activities of the year.</a:t>
                      </a:r>
                      <a:endParaRPr lang="en-IE" sz="2400" dirty="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xmlns="" val="18648671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457200" y="274638"/>
            <a:ext cx="8229600" cy="1143000"/>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b="1" dirty="0" smtClean="0">
                <a:ea typeface="ＭＳ Ｐゴシック" panose="020B0600070205080204" pitchFamily="34" charset="-128"/>
              </a:rPr>
              <a:t>Principle 4- Effectiveness </a:t>
            </a:r>
          </a:p>
        </p:txBody>
      </p:sp>
      <p:graphicFrame>
        <p:nvGraphicFramePr>
          <p:cNvPr id="3" name="Table 2"/>
          <p:cNvGraphicFramePr>
            <a:graphicFrameLocks noGrp="1"/>
          </p:cNvGraphicFramePr>
          <p:nvPr>
            <p:extLst>
              <p:ext uri="{D42A27DB-BD31-4B8C-83A1-F6EECF244321}">
                <p14:modId xmlns:p14="http://schemas.microsoft.com/office/powerpoint/2010/main" xmlns="" val="3672418804"/>
              </p:ext>
            </p:extLst>
          </p:nvPr>
        </p:nvGraphicFramePr>
        <p:xfrm>
          <a:off x="539577" y="1038226"/>
          <a:ext cx="10995197" cy="5049666"/>
        </p:xfrm>
        <a:graphic>
          <a:graphicData uri="http://schemas.openxmlformats.org/drawingml/2006/table">
            <a:tbl>
              <a:tblPr/>
              <a:tblGrid>
                <a:gridCol w="2390353"/>
                <a:gridCol w="8604844"/>
              </a:tblGrid>
              <a:tr h="5955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Principle 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Implementation Actions</a:t>
                      </a: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9D9D9"/>
                    </a:solidFill>
                  </a:tcPr>
                </a:tc>
              </a:tr>
              <a:tr h="4454148">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mn-lt"/>
                        <a:ea typeface="ＭＳ Ｐゴシック" pitchFamily="-106"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spcAft>
                          <a:spcPts val="0"/>
                        </a:spcAft>
                      </a:pPr>
                      <a:r>
                        <a:rPr lang="en-IE" sz="2400" b="0" dirty="0" smtClean="0">
                          <a:effectLst/>
                          <a:latin typeface="+mn-lt"/>
                          <a:ea typeface="Times New Roman" panose="02020603050405020304" pitchFamily="18" charset="0"/>
                          <a:cs typeface="Times New Roman" panose="02020603050405020304" pitchFamily="18" charset="0"/>
                        </a:rPr>
                        <a:t>Make sure that all board members and sub-committee members understand the constitution.</a:t>
                      </a:r>
                    </a:p>
                    <a:p>
                      <a:pPr>
                        <a:spcAft>
                          <a:spcPts val="0"/>
                        </a:spcAft>
                      </a:pPr>
                      <a:endParaRPr lang="en-IE" sz="2400" b="0" dirty="0">
                        <a:effectLst/>
                        <a:latin typeface="+mn-lt"/>
                        <a:ea typeface="Times New Roman" panose="02020603050405020304" pitchFamily="18" charset="0"/>
                        <a:cs typeface="Times New Roman" panose="02020603050405020304" pitchFamily="18" charset="0"/>
                      </a:endParaRPr>
                    </a:p>
                    <a:p>
                      <a:pPr>
                        <a:spcAft>
                          <a:spcPts val="0"/>
                        </a:spcAft>
                      </a:pPr>
                      <a:r>
                        <a:rPr lang="en-IE" sz="2400" b="0" dirty="0" smtClean="0">
                          <a:latin typeface="+mn-lt"/>
                        </a:rPr>
                        <a:t>Make sure that board members understand that while they were nominated by a particular group, they must not act as a representative of that group in acting as a board member. </a:t>
                      </a:r>
                    </a:p>
                    <a:p>
                      <a:pPr>
                        <a:spcAft>
                          <a:spcPts val="0"/>
                        </a:spcAft>
                      </a:pPr>
                      <a:endParaRPr lang="en-IE" sz="2400" b="0" dirty="0" smtClean="0">
                        <a:latin typeface="+mn-lt"/>
                      </a:endParaRPr>
                    </a:p>
                    <a:p>
                      <a:pPr>
                        <a:spcAft>
                          <a:spcPts val="0"/>
                        </a:spcAft>
                      </a:pPr>
                      <a:r>
                        <a:rPr lang="en-IE" sz="2400" b="0" dirty="0" smtClean="0">
                          <a:latin typeface="+mn-lt"/>
                        </a:rPr>
                        <a:t>Board members must at all times respect board confidentiality.</a:t>
                      </a:r>
                      <a:endParaRPr lang="en-IE" sz="2400" b="0" dirty="0" smtClean="0">
                        <a:effectLst/>
                        <a:latin typeface="+mn-lt"/>
                        <a:ea typeface="Times New Roman" panose="02020603050405020304" pitchFamily="18" charset="0"/>
                        <a:cs typeface="Times New Roman" panose="02020603050405020304" pitchFamily="18" charset="0"/>
                      </a:endParaRPr>
                    </a:p>
                    <a:p>
                      <a:pPr>
                        <a:spcAft>
                          <a:spcPts val="0"/>
                        </a:spcAft>
                      </a:pPr>
                      <a:endParaRPr lang="en-IE" sz="2400" b="0" kern="1200" dirty="0" smtClean="0">
                        <a:solidFill>
                          <a:schemeClr val="tx1"/>
                        </a:solidFill>
                        <a:effectLst/>
                        <a:latin typeface="+mn-lt"/>
                        <a:ea typeface="+mn-ea"/>
                        <a:cs typeface="+mn-cs"/>
                      </a:endParaRPr>
                    </a:p>
                    <a:p>
                      <a:pPr>
                        <a:spcAft>
                          <a:spcPts val="0"/>
                        </a:spcAft>
                      </a:pPr>
                      <a:r>
                        <a:rPr lang="en-IE" sz="2400" b="0" kern="1200" dirty="0" smtClean="0">
                          <a:solidFill>
                            <a:schemeClr val="tx1"/>
                          </a:solidFill>
                          <a:effectLst/>
                          <a:latin typeface="+mn-lt"/>
                          <a:ea typeface="+mn-ea"/>
                          <a:cs typeface="+mn-cs"/>
                        </a:rPr>
                        <a:t>Identify a chair, secretary and treasurer for the group and decide when and how the positions will be rotated.</a:t>
                      </a:r>
                    </a:p>
                    <a:p>
                      <a:pPr>
                        <a:spcAft>
                          <a:spcPts val="0"/>
                        </a:spcAft>
                      </a:pPr>
                      <a:endParaRPr lang="en-IE" sz="1800" b="0" dirty="0">
                        <a:effectLst/>
                        <a:latin typeface="+mn-lt"/>
                        <a:ea typeface="Verdana" panose="020B0604030504040204" pitchFamily="34" charset="0"/>
                        <a:cs typeface="Verdan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xmlns="" val="8873634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457200" y="274638"/>
            <a:ext cx="8229600" cy="1143000"/>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b="1" smtClean="0">
                <a:ea typeface="ＭＳ Ｐゴシック" panose="020B0600070205080204" pitchFamily="34" charset="-128"/>
              </a:rPr>
              <a:t>Principle 4- Effectiveness </a:t>
            </a:r>
            <a:endParaRPr lang="en-US" altLang="en-US" b="1" dirty="0" smtClean="0">
              <a:ea typeface="ＭＳ Ｐゴシック" panose="020B0600070205080204" pitchFamily="34" charset="-128"/>
            </a:endParaRPr>
          </a:p>
        </p:txBody>
      </p:sp>
      <p:graphicFrame>
        <p:nvGraphicFramePr>
          <p:cNvPr id="3" name="Table 2"/>
          <p:cNvGraphicFramePr>
            <a:graphicFrameLocks noGrp="1"/>
          </p:cNvGraphicFramePr>
          <p:nvPr>
            <p:extLst>
              <p:ext uri="{D42A27DB-BD31-4B8C-83A1-F6EECF244321}">
                <p14:modId xmlns:p14="http://schemas.microsoft.com/office/powerpoint/2010/main" xmlns="" val="1622106006"/>
              </p:ext>
            </p:extLst>
          </p:nvPr>
        </p:nvGraphicFramePr>
        <p:xfrm>
          <a:off x="572529" y="1009650"/>
          <a:ext cx="10752696" cy="5281992"/>
        </p:xfrm>
        <a:graphic>
          <a:graphicData uri="http://schemas.openxmlformats.org/drawingml/2006/table">
            <a:tbl>
              <a:tblPr/>
              <a:tblGrid>
                <a:gridCol w="2337634"/>
                <a:gridCol w="8415062"/>
              </a:tblGrid>
              <a:tr h="5640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Principle 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Implementation Actions</a:t>
                      </a: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9D9D9"/>
                    </a:solidFill>
                  </a:tcPr>
                </a:tc>
              </a:tr>
              <a:tr h="4717925">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mn-lt"/>
                        <a:ea typeface="ＭＳ Ｐゴシック" pitchFamily="-106"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spcAft>
                          <a:spcPts val="0"/>
                        </a:spcAft>
                      </a:pPr>
                      <a:r>
                        <a:rPr lang="en-IE" sz="1800" dirty="0" smtClean="0">
                          <a:effectLst/>
                          <a:latin typeface="+mn-lt"/>
                          <a:ea typeface="Times New Roman" panose="02020603050405020304" pitchFamily="18" charset="0"/>
                          <a:cs typeface="Times New Roman" panose="02020603050405020304" pitchFamily="18" charset="0"/>
                        </a:rPr>
                        <a:t> </a:t>
                      </a:r>
                    </a:p>
                    <a:p>
                      <a:pPr>
                        <a:spcAft>
                          <a:spcPts val="0"/>
                        </a:spcAft>
                      </a:pPr>
                      <a:r>
                        <a:rPr lang="en-IE" sz="2400" kern="1200" dirty="0" smtClean="0">
                          <a:solidFill>
                            <a:schemeClr val="tx1"/>
                          </a:solidFill>
                          <a:effectLst/>
                          <a:latin typeface="+mn-lt"/>
                          <a:ea typeface="+mn-ea"/>
                          <a:cs typeface="+mn-cs"/>
                        </a:rPr>
                        <a:t>Have regular meetings with sufficient notice.</a:t>
                      </a:r>
                      <a:endParaRPr lang="en-IE" sz="2400" dirty="0">
                        <a:effectLst/>
                        <a:latin typeface="+mn-lt"/>
                        <a:ea typeface="Times New Roman" panose="02020603050405020304" pitchFamily="18" charset="0"/>
                        <a:cs typeface="Times New Roman" panose="02020603050405020304" pitchFamily="18" charset="0"/>
                      </a:endParaRPr>
                    </a:p>
                    <a:p>
                      <a:pPr>
                        <a:spcAft>
                          <a:spcPts val="0"/>
                        </a:spcAft>
                      </a:pPr>
                      <a:r>
                        <a:rPr lang="en-IE" sz="2400" dirty="0" smtClean="0">
                          <a:effectLst/>
                          <a:latin typeface="+mn-lt"/>
                          <a:ea typeface="Times New Roman" panose="02020603050405020304" pitchFamily="18" charset="0"/>
                          <a:cs typeface="Times New Roman" panose="02020603050405020304" pitchFamily="18" charset="0"/>
                        </a:rPr>
                        <a:t> </a:t>
                      </a:r>
                    </a:p>
                    <a:p>
                      <a:pPr>
                        <a:spcAft>
                          <a:spcPts val="0"/>
                        </a:spcAft>
                      </a:pPr>
                      <a:r>
                        <a:rPr lang="en-IE" sz="2400" kern="1200" dirty="0" smtClean="0">
                          <a:solidFill>
                            <a:schemeClr val="tx1"/>
                          </a:solidFill>
                          <a:effectLst/>
                          <a:latin typeface="+mn-lt"/>
                          <a:ea typeface="+mn-ea"/>
                          <a:cs typeface="+mn-cs"/>
                        </a:rPr>
                        <a:t>Have an agenda for each meeting.</a:t>
                      </a:r>
                      <a:endParaRPr lang="en-IE" sz="2400" dirty="0">
                        <a:effectLst/>
                        <a:latin typeface="+mn-lt"/>
                        <a:ea typeface="Times New Roman" panose="02020603050405020304" pitchFamily="18" charset="0"/>
                        <a:cs typeface="Times New Roman" panose="02020603050405020304" pitchFamily="18" charset="0"/>
                      </a:endParaRPr>
                    </a:p>
                    <a:p>
                      <a:pPr>
                        <a:spcAft>
                          <a:spcPts val="0"/>
                        </a:spcAft>
                      </a:pPr>
                      <a:r>
                        <a:rPr lang="en-IE" sz="2400" dirty="0" smtClean="0">
                          <a:effectLst/>
                          <a:latin typeface="+mn-lt"/>
                          <a:ea typeface="Times New Roman" panose="02020603050405020304" pitchFamily="18" charset="0"/>
                          <a:cs typeface="Times New Roman" panose="02020603050405020304" pitchFamily="18" charset="0"/>
                        </a:rPr>
                        <a:t> </a:t>
                      </a:r>
                    </a:p>
                    <a:p>
                      <a:pPr>
                        <a:spcAft>
                          <a:spcPts val="0"/>
                        </a:spcAft>
                      </a:pPr>
                      <a:r>
                        <a:rPr lang="en-IE" sz="2400" kern="1200" dirty="0" smtClean="0">
                          <a:solidFill>
                            <a:schemeClr val="tx1"/>
                          </a:solidFill>
                          <a:effectLst/>
                          <a:latin typeface="+mn-lt"/>
                          <a:ea typeface="+mn-ea"/>
                          <a:cs typeface="+mn-cs"/>
                        </a:rPr>
                        <a:t>Take minutes and agree them at the next meeting.</a:t>
                      </a:r>
                    </a:p>
                    <a:p>
                      <a:pPr>
                        <a:spcAft>
                          <a:spcPts val="0"/>
                        </a:spcAft>
                      </a:pPr>
                      <a:endParaRPr lang="en-IE" sz="2400" dirty="0" smtClean="0">
                        <a:effectLst/>
                        <a:latin typeface="+mn-lt"/>
                        <a:ea typeface="Times New Roman" panose="02020603050405020304" pitchFamily="18" charset="0"/>
                        <a:cs typeface="Times New Roman" panose="02020603050405020304" pitchFamily="18" charset="0"/>
                      </a:endParaRPr>
                    </a:p>
                    <a:p>
                      <a:pPr>
                        <a:spcAft>
                          <a:spcPts val="0"/>
                        </a:spcAft>
                      </a:pPr>
                      <a:r>
                        <a:rPr lang="en-IE" sz="2400" dirty="0" smtClean="0">
                          <a:effectLst/>
                          <a:latin typeface="+mn-lt"/>
                          <a:ea typeface="Times New Roman" panose="02020603050405020304" pitchFamily="18" charset="0"/>
                          <a:cs typeface="Times New Roman" panose="02020603050405020304" pitchFamily="18" charset="0"/>
                        </a:rPr>
                        <a:t>Start and finish meetings on time. </a:t>
                      </a:r>
                    </a:p>
                    <a:p>
                      <a:pPr>
                        <a:spcAft>
                          <a:spcPts val="0"/>
                        </a:spcAft>
                      </a:pPr>
                      <a:endParaRPr lang="en-IE" sz="2400" kern="1200" dirty="0" smtClean="0">
                        <a:solidFill>
                          <a:schemeClr val="tx1"/>
                        </a:solidFill>
                        <a:effectLst/>
                        <a:latin typeface="+mn-lt"/>
                        <a:ea typeface="+mn-ea"/>
                        <a:cs typeface="Times New Roman" panose="02020603050405020304" pitchFamily="18" charset="0"/>
                      </a:endParaRPr>
                    </a:p>
                    <a:p>
                      <a:pPr>
                        <a:spcAft>
                          <a:spcPts val="0"/>
                        </a:spcAft>
                      </a:pPr>
                      <a:r>
                        <a:rPr lang="en-IE" sz="2400" kern="1200" dirty="0" smtClean="0">
                          <a:solidFill>
                            <a:schemeClr val="tx1"/>
                          </a:solidFill>
                          <a:effectLst/>
                          <a:latin typeface="+mn-lt"/>
                          <a:ea typeface="+mn-ea"/>
                          <a:cs typeface="+mn-cs"/>
                        </a:rPr>
                        <a:t>Chair keeps order at meetings, encourages participation and ensures that decisions are made.</a:t>
                      </a:r>
                      <a:endParaRPr lang="en-IE" sz="2400" dirty="0" smtClean="0">
                        <a:effectLst/>
                        <a:latin typeface="+mn-lt"/>
                        <a:ea typeface="Times New Roman" panose="02020603050405020304" pitchFamily="18" charset="0"/>
                        <a:cs typeface="Times New Roman" panose="02020603050405020304" pitchFamily="18" charset="0"/>
                      </a:endParaRPr>
                    </a:p>
                    <a:p>
                      <a:pPr>
                        <a:spcAft>
                          <a:spcPts val="0"/>
                        </a:spcAft>
                      </a:pPr>
                      <a:endParaRPr lang="en-IE" sz="1800" dirty="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xmlns="" val="11425811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457200" y="274638"/>
            <a:ext cx="8229600" cy="1143000"/>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b="1" smtClean="0">
                <a:ea typeface="ＭＳ Ｐゴシック" panose="020B0600070205080204" pitchFamily="34" charset="-128"/>
              </a:rPr>
              <a:t>Principle 4- Effectiveness </a:t>
            </a:r>
            <a:endParaRPr lang="en-US" altLang="en-US" b="1" dirty="0" smtClean="0">
              <a:ea typeface="ＭＳ Ｐゴシック" panose="020B0600070205080204" pitchFamily="34" charset="-128"/>
            </a:endParaRPr>
          </a:p>
        </p:txBody>
      </p:sp>
      <p:graphicFrame>
        <p:nvGraphicFramePr>
          <p:cNvPr id="3" name="Table 2"/>
          <p:cNvGraphicFramePr>
            <a:graphicFrameLocks noGrp="1"/>
          </p:cNvGraphicFramePr>
          <p:nvPr>
            <p:extLst>
              <p:ext uri="{D42A27DB-BD31-4B8C-83A1-F6EECF244321}">
                <p14:modId xmlns:p14="http://schemas.microsoft.com/office/powerpoint/2010/main" xmlns="" val="2535246600"/>
              </p:ext>
            </p:extLst>
          </p:nvPr>
        </p:nvGraphicFramePr>
        <p:xfrm>
          <a:off x="556580" y="1158624"/>
          <a:ext cx="10949619" cy="5108826"/>
        </p:xfrm>
        <a:graphic>
          <a:graphicData uri="http://schemas.openxmlformats.org/drawingml/2006/table">
            <a:tbl>
              <a:tblPr/>
              <a:tblGrid>
                <a:gridCol w="2380444"/>
                <a:gridCol w="8569175"/>
              </a:tblGrid>
              <a:tr h="476351">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Principle 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Implementation Actions</a:t>
                      </a: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9D9D9"/>
                    </a:solidFill>
                  </a:tcPr>
                </a:tc>
              </a:tr>
              <a:tr h="4632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mn-lt"/>
                        <a:ea typeface="ＭＳ Ｐゴシック" pitchFamily="-106"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spcAft>
                          <a:spcPts val="0"/>
                        </a:spcAft>
                      </a:pPr>
                      <a:r>
                        <a:rPr lang="en-IE" sz="2400" kern="1200" dirty="0" smtClean="0">
                          <a:solidFill>
                            <a:schemeClr val="tx1"/>
                          </a:solidFill>
                          <a:effectLst/>
                          <a:latin typeface="+mn-lt"/>
                          <a:ea typeface="+mn-ea"/>
                          <a:cs typeface="+mn-cs"/>
                        </a:rPr>
                        <a:t>Take time once a year to identify how the board could be improved.</a:t>
                      </a:r>
                      <a:endParaRPr lang="en-IE" sz="2400" dirty="0">
                        <a:effectLst/>
                        <a:latin typeface="+mn-lt"/>
                        <a:ea typeface="Times New Roman" panose="02020603050405020304" pitchFamily="18" charset="0"/>
                        <a:cs typeface="Times New Roman" panose="02020603050405020304" pitchFamily="18" charset="0"/>
                      </a:endParaRPr>
                    </a:p>
                    <a:p>
                      <a:r>
                        <a:rPr lang="en-IE" sz="2400" dirty="0" smtClean="0">
                          <a:effectLst/>
                          <a:latin typeface="+mn-lt"/>
                          <a:ea typeface="Times New Roman" panose="02020603050405020304" pitchFamily="18" charset="0"/>
                          <a:cs typeface="Times New Roman" panose="02020603050405020304" pitchFamily="18" charset="0"/>
                        </a:rPr>
                        <a:t> </a:t>
                      </a:r>
                    </a:p>
                    <a:p>
                      <a:r>
                        <a:rPr lang="en-IE" sz="2400" kern="1200" dirty="0" smtClean="0">
                          <a:solidFill>
                            <a:schemeClr val="tx1"/>
                          </a:solidFill>
                          <a:effectLst/>
                          <a:latin typeface="+mn-lt"/>
                          <a:ea typeface="+mn-ea"/>
                          <a:cs typeface="+mn-cs"/>
                        </a:rPr>
                        <a:t>Discuss who might be interested in joining the board and who might want to leave.</a:t>
                      </a:r>
                    </a:p>
                    <a:p>
                      <a:endParaRPr lang="en-IE" sz="2400" kern="1200" dirty="0" smtClean="0">
                        <a:solidFill>
                          <a:schemeClr val="tx1"/>
                        </a:solidFill>
                        <a:effectLst/>
                        <a:latin typeface="+mn-lt"/>
                        <a:ea typeface="+mn-ea"/>
                        <a:cs typeface="+mn-cs"/>
                      </a:endParaRPr>
                    </a:p>
                    <a:p>
                      <a:r>
                        <a:rPr lang="en-IE" sz="2400" kern="1200" dirty="0" smtClean="0">
                          <a:solidFill>
                            <a:schemeClr val="tx1"/>
                          </a:solidFill>
                          <a:effectLst/>
                          <a:latin typeface="+mn-lt"/>
                          <a:ea typeface="+mn-ea"/>
                          <a:cs typeface="+mn-cs"/>
                        </a:rPr>
                        <a:t>Invite new people onto the board, bearing in mind the need for a mix of skills and experience. </a:t>
                      </a:r>
                    </a:p>
                    <a:p>
                      <a:endParaRPr lang="en-IE" sz="2400" kern="1200" dirty="0" smtClean="0">
                        <a:solidFill>
                          <a:schemeClr val="tx1"/>
                        </a:solidFill>
                        <a:effectLst/>
                        <a:latin typeface="+mn-lt"/>
                        <a:ea typeface="+mn-ea"/>
                        <a:cs typeface="+mn-cs"/>
                      </a:endParaRPr>
                    </a:p>
                    <a:p>
                      <a:pPr>
                        <a:spcAft>
                          <a:spcPts val="0"/>
                        </a:spcAft>
                      </a:pPr>
                      <a:r>
                        <a:rPr lang="en-IE" sz="2400" dirty="0" smtClean="0">
                          <a:effectLst/>
                          <a:latin typeface="+mn-lt"/>
                          <a:ea typeface="Times New Roman" panose="02020603050405020304" pitchFamily="18" charset="0"/>
                          <a:cs typeface="Times New Roman" panose="02020603050405020304" pitchFamily="18" charset="0"/>
                        </a:rPr>
                        <a:t>Welcome new board members, explain the work of the board and its committees and help them to get involved. </a:t>
                      </a:r>
                      <a:r>
                        <a:rPr lang="en-IE" sz="2400" kern="1200" dirty="0" smtClean="0">
                          <a:solidFill>
                            <a:schemeClr val="tx1"/>
                          </a:solidFill>
                          <a:effectLst/>
                          <a:latin typeface="+mn-lt"/>
                          <a:ea typeface="+mn-ea"/>
                          <a:cs typeface="+mn-cs"/>
                        </a:rPr>
                        <a:t>Make sure they have a copy of the constitution.</a:t>
                      </a:r>
                      <a:endParaRPr lang="en-IE" sz="2400" dirty="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xmlns="" val="1889700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457200" y="274638"/>
            <a:ext cx="8229600" cy="1143000"/>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b="1" smtClean="0">
                <a:ea typeface="ＭＳ Ｐゴシック" panose="020B0600070205080204" pitchFamily="34" charset="-128"/>
              </a:rPr>
              <a:t>Principle 5- Integrity </a:t>
            </a:r>
            <a:endParaRPr lang="en-US" altLang="en-US" b="1" dirty="0" smtClean="0">
              <a:ea typeface="ＭＳ Ｐゴシック" panose="020B0600070205080204" pitchFamily="34" charset="-128"/>
            </a:endParaRPr>
          </a:p>
        </p:txBody>
      </p:sp>
      <p:graphicFrame>
        <p:nvGraphicFramePr>
          <p:cNvPr id="3" name="Table 2"/>
          <p:cNvGraphicFramePr>
            <a:graphicFrameLocks noGrp="1"/>
          </p:cNvGraphicFramePr>
          <p:nvPr>
            <p:extLst>
              <p:ext uri="{D42A27DB-BD31-4B8C-83A1-F6EECF244321}">
                <p14:modId xmlns:p14="http://schemas.microsoft.com/office/powerpoint/2010/main" xmlns="" val="212802243"/>
              </p:ext>
            </p:extLst>
          </p:nvPr>
        </p:nvGraphicFramePr>
        <p:xfrm>
          <a:off x="572530" y="1141627"/>
          <a:ext cx="11028920" cy="4913314"/>
        </p:xfrm>
        <a:graphic>
          <a:graphicData uri="http://schemas.openxmlformats.org/drawingml/2006/table">
            <a:tbl>
              <a:tblPr/>
              <a:tblGrid>
                <a:gridCol w="2158888"/>
                <a:gridCol w="8870032"/>
              </a:tblGrid>
              <a:tr h="5794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Principle 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Implementation Actions</a:t>
                      </a: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9D9D9"/>
                    </a:solidFill>
                  </a:tcPr>
                </a:tc>
              </a:tr>
              <a:tr h="4333876">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n-lt"/>
                        <a:ea typeface="ＭＳ Ｐゴシック" pitchFamily="-106"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spcAft>
                          <a:spcPts val="0"/>
                        </a:spcAft>
                      </a:pPr>
                      <a:r>
                        <a:rPr lang="en-IE" sz="2400" kern="1200" dirty="0" smtClean="0">
                          <a:solidFill>
                            <a:schemeClr val="tx1"/>
                          </a:solidFill>
                          <a:effectLst/>
                          <a:latin typeface="+mn-lt"/>
                          <a:ea typeface="+mn-ea"/>
                          <a:cs typeface="+mn-cs"/>
                        </a:rPr>
                        <a:t>Develop and agree a code of conduct or set ground rules for board or committee members.</a:t>
                      </a:r>
                      <a:endParaRPr lang="en-IE" sz="2400" dirty="0" smtClean="0">
                        <a:effectLst/>
                        <a:latin typeface="+mn-lt"/>
                        <a:ea typeface="Times New Roman" panose="02020603050405020304" pitchFamily="18" charset="0"/>
                        <a:cs typeface="Times New Roman" panose="02020603050405020304" pitchFamily="18" charset="0"/>
                      </a:endParaRPr>
                    </a:p>
                    <a:p>
                      <a:pPr>
                        <a:spcAft>
                          <a:spcPts val="0"/>
                        </a:spcAft>
                      </a:pPr>
                      <a:r>
                        <a:rPr lang="en-IE" sz="2400" dirty="0" smtClean="0">
                          <a:effectLst/>
                          <a:latin typeface="+mn-lt"/>
                          <a:ea typeface="Times New Roman" panose="02020603050405020304" pitchFamily="18" charset="0"/>
                          <a:cs typeface="Times New Roman" panose="02020603050405020304" pitchFamily="18" charset="0"/>
                        </a:rPr>
                        <a:t> </a:t>
                      </a:r>
                    </a:p>
                    <a:p>
                      <a:pPr>
                        <a:spcAft>
                          <a:spcPts val="0"/>
                        </a:spcAft>
                      </a:pPr>
                      <a:r>
                        <a:rPr lang="en-IE" sz="2400" dirty="0" smtClean="0">
                          <a:effectLst/>
                          <a:latin typeface="+mn-lt"/>
                          <a:ea typeface="Times New Roman" panose="02020603050405020304" pitchFamily="18" charset="0"/>
                          <a:cs typeface="Times New Roman" panose="02020603050405020304" pitchFamily="18" charset="0"/>
                        </a:rPr>
                        <a:t>Make sure the code of conduct gives clear guidelines on the receipt of gifts or hospitality by board members.</a:t>
                      </a:r>
                      <a:endParaRPr lang="en-IE" sz="2400" dirty="0">
                        <a:effectLst/>
                        <a:latin typeface="+mn-lt"/>
                        <a:ea typeface="Times New Roman" panose="02020603050405020304" pitchFamily="18" charset="0"/>
                        <a:cs typeface="Times New Roman" panose="02020603050405020304" pitchFamily="18" charset="0"/>
                      </a:endParaRPr>
                    </a:p>
                    <a:p>
                      <a:pPr>
                        <a:spcAft>
                          <a:spcPts val="0"/>
                        </a:spcAft>
                      </a:pPr>
                      <a:r>
                        <a:rPr lang="en-IE" sz="2400" dirty="0" smtClean="0">
                          <a:effectLst/>
                          <a:latin typeface="+mn-lt"/>
                          <a:ea typeface="Times New Roman" panose="02020603050405020304" pitchFamily="18"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2400" dirty="0" smtClean="0">
                          <a:effectLst/>
                          <a:latin typeface="Calibri" panose="020F0502020204030204" pitchFamily="34" charset="0"/>
                          <a:ea typeface="Times New Roman" panose="02020603050405020304" pitchFamily="18" charset="0"/>
                          <a:cs typeface="Times New Roman" panose="02020603050405020304" pitchFamily="18" charset="0"/>
                        </a:rPr>
                        <a:t>Be fair by consistently applying the same standards to every person and situation. </a:t>
                      </a:r>
                    </a:p>
                    <a:p>
                      <a:pPr>
                        <a:spcAft>
                          <a:spcPts val="0"/>
                        </a:spcAft>
                      </a:pPr>
                      <a:endParaRPr lang="en-IE" sz="1800" dirty="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xmlns="" val="2521278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457200" y="274638"/>
            <a:ext cx="8229600" cy="1143000"/>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b="1" smtClean="0">
                <a:ea typeface="ＭＳ Ｐゴシック" panose="020B0600070205080204" pitchFamily="34" charset="-128"/>
              </a:rPr>
              <a:t>Principle 5- Integrity </a:t>
            </a:r>
            <a:endParaRPr lang="en-US" altLang="en-US" b="1" dirty="0" smtClean="0">
              <a:ea typeface="ＭＳ Ｐゴシック" panose="020B0600070205080204" pitchFamily="34" charset="-128"/>
            </a:endParaRPr>
          </a:p>
        </p:txBody>
      </p:sp>
      <p:graphicFrame>
        <p:nvGraphicFramePr>
          <p:cNvPr id="3" name="Table 2"/>
          <p:cNvGraphicFramePr>
            <a:graphicFrameLocks noGrp="1"/>
          </p:cNvGraphicFramePr>
          <p:nvPr>
            <p:extLst>
              <p:ext uri="{D42A27DB-BD31-4B8C-83A1-F6EECF244321}">
                <p14:modId xmlns:p14="http://schemas.microsoft.com/office/powerpoint/2010/main" xmlns="" val="3636061541"/>
              </p:ext>
            </p:extLst>
          </p:nvPr>
        </p:nvGraphicFramePr>
        <p:xfrm>
          <a:off x="556054" y="1125316"/>
          <a:ext cx="10931096" cy="4533612"/>
        </p:xfrm>
        <a:graphic>
          <a:graphicData uri="http://schemas.openxmlformats.org/drawingml/2006/table">
            <a:tbl>
              <a:tblPr/>
              <a:tblGrid>
                <a:gridCol w="2376418"/>
                <a:gridCol w="8554678"/>
              </a:tblGrid>
              <a:tr h="78117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itchFamily="-106" charset="0"/>
                          <a:ea typeface="ＭＳ Ｐゴシック" pitchFamily="-106" charset="-128"/>
                        </a:rPr>
                        <a:t>Principle 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itchFamily="-106" charset="0"/>
                          <a:ea typeface="ＭＳ Ｐゴシック" pitchFamily="-106" charset="-128"/>
                        </a:rPr>
                        <a:t>Implementation Actions</a:t>
                      </a: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9D9D9"/>
                    </a:solidFill>
                  </a:tcPr>
                </a:tc>
              </a:tr>
              <a:tr h="3752436">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anose="020F0502020204030204" pitchFamily="34" charset="0"/>
                        <a:ea typeface="ＭＳ Ｐゴシック" pitchFamily="-106"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spcAft>
                          <a:spcPts val="0"/>
                        </a:spcAft>
                      </a:pPr>
                      <a:r>
                        <a:rPr lang="en-IE" sz="2400" dirty="0" smtClean="0">
                          <a:effectLst/>
                          <a:latin typeface="Calibri" panose="020F0502020204030204" pitchFamily="34" charset="0"/>
                          <a:ea typeface="Times New Roman" panose="02020603050405020304" pitchFamily="18" charset="0"/>
                          <a:cs typeface="Times New Roman" panose="02020603050405020304" pitchFamily="18" charset="0"/>
                        </a:rPr>
                        <a:t>Be</a:t>
                      </a:r>
                      <a:r>
                        <a:rPr lang="en-IE" sz="2400" baseline="0" dirty="0" smtClean="0">
                          <a:effectLst/>
                          <a:latin typeface="Calibri" panose="020F0502020204030204" pitchFamily="34" charset="0"/>
                          <a:ea typeface="Times New Roman" panose="02020603050405020304" pitchFamily="18" charset="0"/>
                          <a:cs typeface="Times New Roman" panose="02020603050405020304" pitchFamily="18" charset="0"/>
                        </a:rPr>
                        <a:t> mindful of </a:t>
                      </a:r>
                      <a:r>
                        <a:rPr lang="en-IE" sz="2400" dirty="0" smtClean="0">
                          <a:effectLst/>
                          <a:latin typeface="Calibri" panose="020F0502020204030204" pitchFamily="34" charset="0"/>
                          <a:ea typeface="Times New Roman" panose="02020603050405020304" pitchFamily="18" charset="0"/>
                          <a:cs typeface="Times New Roman" panose="02020603050405020304" pitchFamily="18" charset="0"/>
                        </a:rPr>
                        <a:t>‘conflict of interest’ and ‘conflict of loyalty.’</a:t>
                      </a:r>
                    </a:p>
                    <a:p>
                      <a:pPr>
                        <a:spcAft>
                          <a:spcPts val="0"/>
                        </a:spcAft>
                      </a:pPr>
                      <a:endParaRPr lang="en-IE" sz="2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GB" sz="2400" kern="1200" dirty="0" smtClean="0">
                          <a:solidFill>
                            <a:schemeClr val="tx1"/>
                          </a:solidFill>
                          <a:effectLst/>
                          <a:latin typeface="Calibri" panose="020F0502020204030204" pitchFamily="34" charset="0"/>
                          <a:ea typeface="+mn-ea"/>
                          <a:cs typeface="+mn-cs"/>
                        </a:rPr>
                        <a:t>Each board member and anyone else present must </a:t>
                      </a:r>
                      <a:r>
                        <a:rPr lang="en-GB" sz="2400" b="1" kern="1200" dirty="0" smtClean="0">
                          <a:solidFill>
                            <a:schemeClr val="tx1"/>
                          </a:solidFill>
                          <a:effectLst/>
                          <a:latin typeface="Calibri" panose="020F0502020204030204" pitchFamily="34" charset="0"/>
                          <a:ea typeface="+mn-ea"/>
                          <a:cs typeface="+mn-cs"/>
                        </a:rPr>
                        <a:t>tell the board if they believe they have a conflict of interest</a:t>
                      </a:r>
                      <a:r>
                        <a:rPr lang="en-GB" sz="2400" kern="1200" dirty="0" smtClean="0">
                          <a:solidFill>
                            <a:schemeClr val="tx1"/>
                          </a:solidFill>
                          <a:effectLst/>
                          <a:latin typeface="Calibri" panose="020F0502020204030204" pitchFamily="34" charset="0"/>
                          <a:ea typeface="+mn-ea"/>
                          <a:cs typeface="+mn-cs"/>
                        </a:rPr>
                        <a:t> on a matter to be decided at the meeting. </a:t>
                      </a:r>
                    </a:p>
                    <a:p>
                      <a:endParaRPr lang="en-GB" sz="2400" kern="1200" dirty="0" smtClean="0">
                        <a:solidFill>
                          <a:schemeClr val="tx1"/>
                        </a:solidFill>
                        <a:effectLst/>
                        <a:latin typeface="Calibri" panose="020F0502020204030204" pitchFamily="34" charset="0"/>
                        <a:ea typeface="+mn-ea"/>
                        <a:cs typeface="+mn-cs"/>
                      </a:endParaRPr>
                    </a:p>
                    <a:p>
                      <a:r>
                        <a:rPr lang="en-GB" sz="2400" kern="1200" dirty="0" smtClean="0">
                          <a:solidFill>
                            <a:schemeClr val="tx1"/>
                          </a:solidFill>
                          <a:effectLst/>
                          <a:latin typeface="Calibri" panose="020F0502020204030204" pitchFamily="34" charset="0"/>
                          <a:ea typeface="+mn-ea"/>
                          <a:cs typeface="+mn-cs"/>
                        </a:rPr>
                        <a:t>Conflicts of interest must be recorded in the minutes.</a:t>
                      </a:r>
                      <a:endParaRPr lang="en-IE" sz="2400" kern="1200" dirty="0" smtClean="0">
                        <a:solidFill>
                          <a:schemeClr val="tx1"/>
                        </a:solidFill>
                        <a:effectLst/>
                        <a:latin typeface="Calibri" panose="020F0502020204030204" pitchFamily="34" charset="0"/>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xmlns="" val="42769377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2269" y="3610127"/>
            <a:ext cx="10997513" cy="1500411"/>
          </a:xfrm>
          <a:prstGeom prst="rect">
            <a:avLst/>
          </a:prstGeom>
        </p:spPr>
        <p:txBody>
          <a:bodyPr vert="horz" wrap="square" lIns="0" tIns="0" rIns="0" bIns="0" rtlCol="0">
            <a:spAutoFit/>
          </a:bodyPr>
          <a:lstStyle/>
          <a:p>
            <a:pPr marL="12700" marR="5080">
              <a:lnSpc>
                <a:spcPts val="3890"/>
              </a:lnSpc>
            </a:pPr>
            <a:r>
              <a:rPr lang="en-IE" i="1" spc="-15" dirty="0" smtClean="0">
                <a:solidFill>
                  <a:srgbClr val="1F4E79"/>
                </a:solidFill>
              </a:rPr>
              <a:t>T</a:t>
            </a:r>
            <a:r>
              <a:rPr i="1" spc="-15" dirty="0" smtClean="0">
                <a:solidFill>
                  <a:srgbClr val="1F4E79"/>
                </a:solidFill>
              </a:rPr>
              <a:t>he </a:t>
            </a:r>
            <a:r>
              <a:rPr i="1" spc="-25" dirty="0">
                <a:solidFill>
                  <a:srgbClr val="1F4E79"/>
                </a:solidFill>
              </a:rPr>
              <a:t>Charities </a:t>
            </a:r>
            <a:r>
              <a:rPr i="1" spc="-15" dirty="0">
                <a:solidFill>
                  <a:srgbClr val="1F4E79"/>
                </a:solidFill>
              </a:rPr>
              <a:t>Act</a:t>
            </a:r>
            <a:r>
              <a:rPr i="1" spc="-370" dirty="0">
                <a:solidFill>
                  <a:srgbClr val="1F4E79"/>
                </a:solidFill>
              </a:rPr>
              <a:t> </a:t>
            </a:r>
            <a:r>
              <a:rPr i="1" spc="-20" dirty="0" smtClean="0">
                <a:solidFill>
                  <a:srgbClr val="1F4E79"/>
                </a:solidFill>
              </a:rPr>
              <a:t>2009</a:t>
            </a:r>
            <a:r>
              <a:rPr lang="en-IE" i="1" spc="-20" dirty="0" smtClean="0">
                <a:solidFill>
                  <a:srgbClr val="1F4E79"/>
                </a:solidFill>
              </a:rPr>
              <a:t/>
            </a:r>
            <a:br>
              <a:rPr lang="en-IE" i="1" spc="-20" dirty="0" smtClean="0">
                <a:solidFill>
                  <a:srgbClr val="1F4E79"/>
                </a:solidFill>
              </a:rPr>
            </a:br>
            <a:r>
              <a:rPr lang="en-IE" i="1" spc="-20" dirty="0" smtClean="0">
                <a:solidFill>
                  <a:srgbClr val="1F4E79"/>
                </a:solidFill>
              </a:rPr>
              <a:t/>
            </a:r>
            <a:br>
              <a:rPr lang="en-IE" i="1" spc="-20" dirty="0" smtClean="0">
                <a:solidFill>
                  <a:srgbClr val="1F4E79"/>
                </a:solidFill>
              </a:rPr>
            </a:br>
            <a:endParaRPr spc="-35" dirty="0">
              <a:solidFill>
                <a:srgbClr val="1F4E79"/>
              </a:solidFill>
            </a:endParaRPr>
          </a:p>
        </p:txBody>
      </p:sp>
    </p:spTree>
    <p:extLst>
      <p:ext uri="{BB962C8B-B14F-4D97-AF65-F5344CB8AC3E}">
        <p14:creationId xmlns:p14="http://schemas.microsoft.com/office/powerpoint/2010/main" xmlns="" val="30198393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28369" y="623189"/>
            <a:ext cx="10022226" cy="670560"/>
          </a:xfrm>
          <a:prstGeom prst="rect">
            <a:avLst/>
          </a:prstGeom>
        </p:spPr>
        <p:txBody>
          <a:bodyPr vert="horz" wrap="square" lIns="0" tIns="0" rIns="0" bIns="0" rtlCol="0">
            <a:spAutoFit/>
          </a:bodyPr>
          <a:lstStyle/>
          <a:p>
            <a:pPr marL="12700">
              <a:lnSpc>
                <a:spcPct val="100000"/>
              </a:lnSpc>
            </a:pPr>
            <a:r>
              <a:rPr sz="4400" spc="-35" dirty="0" smtClean="0">
                <a:solidFill>
                  <a:srgbClr val="1F4E79"/>
                </a:solidFill>
              </a:rPr>
              <a:t>Charitable </a:t>
            </a:r>
            <a:r>
              <a:rPr sz="4400" spc="-40" dirty="0">
                <a:solidFill>
                  <a:srgbClr val="1F4E79"/>
                </a:solidFill>
              </a:rPr>
              <a:t>Purposes </a:t>
            </a:r>
            <a:r>
              <a:rPr sz="4400" spc="-35" dirty="0">
                <a:solidFill>
                  <a:srgbClr val="1F4E79"/>
                </a:solidFill>
              </a:rPr>
              <a:t>under </a:t>
            </a:r>
            <a:r>
              <a:rPr sz="4400" spc="-20" dirty="0">
                <a:solidFill>
                  <a:srgbClr val="1F4E79"/>
                </a:solidFill>
              </a:rPr>
              <a:t>the </a:t>
            </a:r>
            <a:r>
              <a:rPr sz="4400" spc="-25" dirty="0">
                <a:solidFill>
                  <a:srgbClr val="1F4E79"/>
                </a:solidFill>
              </a:rPr>
              <a:t>2009</a:t>
            </a:r>
            <a:r>
              <a:rPr sz="4400" spc="-385" dirty="0">
                <a:solidFill>
                  <a:srgbClr val="1F4E79"/>
                </a:solidFill>
              </a:rPr>
              <a:t> </a:t>
            </a:r>
            <a:r>
              <a:rPr sz="4400" spc="-20" dirty="0">
                <a:solidFill>
                  <a:srgbClr val="1F4E79"/>
                </a:solidFill>
              </a:rPr>
              <a:t>Act</a:t>
            </a:r>
            <a:endParaRPr sz="4400" dirty="0"/>
          </a:p>
        </p:txBody>
      </p:sp>
      <p:sp>
        <p:nvSpPr>
          <p:cNvPr id="3" name="object 3"/>
          <p:cNvSpPr txBox="1"/>
          <p:nvPr/>
        </p:nvSpPr>
        <p:spPr>
          <a:xfrm>
            <a:off x="916939" y="1869186"/>
            <a:ext cx="10228580" cy="2131353"/>
          </a:xfrm>
          <a:prstGeom prst="rect">
            <a:avLst/>
          </a:prstGeom>
        </p:spPr>
        <p:txBody>
          <a:bodyPr vert="horz" wrap="square" lIns="0" tIns="0" rIns="0" bIns="0" rtlCol="0">
            <a:spAutoFit/>
          </a:bodyPr>
          <a:lstStyle/>
          <a:p>
            <a:pPr>
              <a:lnSpc>
                <a:spcPct val="100000"/>
              </a:lnSpc>
              <a:spcBef>
                <a:spcPts val="30"/>
              </a:spcBef>
            </a:pPr>
            <a:endParaRPr sz="2550" dirty="0">
              <a:latin typeface="Times New Roman"/>
              <a:cs typeface="Times New Roman"/>
            </a:endParaRPr>
          </a:p>
          <a:p>
            <a:pPr marL="527685" indent="-514984">
              <a:lnSpc>
                <a:spcPct val="100000"/>
              </a:lnSpc>
              <a:spcBef>
                <a:spcPts val="5"/>
              </a:spcBef>
              <a:buAutoNum type="arabicPeriod"/>
              <a:tabLst>
                <a:tab pos="527685" algn="l"/>
                <a:tab pos="528320" algn="l"/>
              </a:tabLst>
            </a:pPr>
            <a:r>
              <a:rPr sz="2000" spc="-10" dirty="0">
                <a:latin typeface="Calibri"/>
                <a:cs typeface="Calibri"/>
              </a:rPr>
              <a:t>Relief </a:t>
            </a:r>
            <a:r>
              <a:rPr sz="2000" spc="-5" dirty="0">
                <a:latin typeface="Calibri"/>
                <a:cs typeface="Calibri"/>
              </a:rPr>
              <a:t>of</a:t>
            </a:r>
            <a:r>
              <a:rPr sz="2000" spc="-70" dirty="0">
                <a:latin typeface="Calibri"/>
                <a:cs typeface="Calibri"/>
              </a:rPr>
              <a:t> </a:t>
            </a:r>
            <a:r>
              <a:rPr sz="2000" spc="-5" dirty="0">
                <a:latin typeface="Calibri"/>
                <a:cs typeface="Calibri"/>
              </a:rPr>
              <a:t>poverty</a:t>
            </a:r>
            <a:endParaRPr sz="2000" dirty="0">
              <a:latin typeface="Calibri"/>
              <a:cs typeface="Calibri"/>
            </a:endParaRPr>
          </a:p>
          <a:p>
            <a:pPr marL="527685" indent="-514984">
              <a:lnSpc>
                <a:spcPct val="100000"/>
              </a:lnSpc>
              <a:spcBef>
                <a:spcPts val="275"/>
              </a:spcBef>
              <a:buAutoNum type="arabicPeriod"/>
              <a:tabLst>
                <a:tab pos="527685" algn="l"/>
                <a:tab pos="528320" algn="l"/>
              </a:tabLst>
            </a:pPr>
            <a:r>
              <a:rPr sz="2000" spc="-5" dirty="0">
                <a:latin typeface="Calibri"/>
                <a:cs typeface="Calibri"/>
              </a:rPr>
              <a:t>Advancement of</a:t>
            </a:r>
            <a:r>
              <a:rPr sz="2000" spc="-55" dirty="0">
                <a:latin typeface="Calibri"/>
                <a:cs typeface="Calibri"/>
              </a:rPr>
              <a:t> </a:t>
            </a:r>
            <a:r>
              <a:rPr sz="2000" spc="-5" dirty="0">
                <a:latin typeface="Calibri"/>
                <a:cs typeface="Calibri"/>
              </a:rPr>
              <a:t>education</a:t>
            </a:r>
            <a:endParaRPr sz="2000" dirty="0">
              <a:latin typeface="Calibri"/>
              <a:cs typeface="Calibri"/>
            </a:endParaRPr>
          </a:p>
          <a:p>
            <a:pPr marL="527685" indent="-514984">
              <a:lnSpc>
                <a:spcPct val="100000"/>
              </a:lnSpc>
              <a:spcBef>
                <a:spcPts val="275"/>
              </a:spcBef>
              <a:buAutoNum type="arabicPeriod"/>
              <a:tabLst>
                <a:tab pos="527685" algn="l"/>
                <a:tab pos="528320" algn="l"/>
              </a:tabLst>
            </a:pPr>
            <a:r>
              <a:rPr sz="2000" spc="-5" dirty="0">
                <a:latin typeface="Calibri"/>
                <a:cs typeface="Calibri"/>
              </a:rPr>
              <a:t>Advancement of religion,</a:t>
            </a:r>
            <a:r>
              <a:rPr sz="2000" spc="-55" dirty="0">
                <a:latin typeface="Calibri"/>
                <a:cs typeface="Calibri"/>
              </a:rPr>
              <a:t> </a:t>
            </a:r>
            <a:r>
              <a:rPr sz="2000" dirty="0" smtClean="0">
                <a:latin typeface="Calibri"/>
                <a:cs typeface="Calibri"/>
              </a:rPr>
              <a:t>and</a:t>
            </a:r>
            <a:endParaRPr lang="en-IE" sz="2000" dirty="0" smtClean="0">
              <a:latin typeface="Calibri"/>
              <a:cs typeface="Calibri"/>
            </a:endParaRPr>
          </a:p>
          <a:p>
            <a:pPr marL="527685" indent="-514984">
              <a:lnSpc>
                <a:spcPct val="100000"/>
              </a:lnSpc>
              <a:spcBef>
                <a:spcPts val="275"/>
              </a:spcBef>
              <a:buAutoNum type="arabicPeriod"/>
              <a:tabLst>
                <a:tab pos="527685" algn="l"/>
                <a:tab pos="528320" algn="l"/>
              </a:tabLst>
            </a:pPr>
            <a:r>
              <a:rPr lang="en-IE" sz="2000" i="1" spc="-25" dirty="0" smtClean="0">
                <a:cs typeface="Calibri"/>
              </a:rPr>
              <a:t>“any </a:t>
            </a:r>
            <a:r>
              <a:rPr lang="en-IE" sz="2000" i="1" dirty="0">
                <a:cs typeface="Calibri"/>
              </a:rPr>
              <a:t>other purpose that </a:t>
            </a:r>
            <a:r>
              <a:rPr lang="en-IE" sz="2000" i="1" spc="-5" dirty="0">
                <a:cs typeface="Calibri"/>
              </a:rPr>
              <a:t>is </a:t>
            </a:r>
            <a:r>
              <a:rPr lang="en-IE" sz="2000" i="1" dirty="0">
                <a:cs typeface="Calibri"/>
              </a:rPr>
              <a:t>of benefit </a:t>
            </a:r>
            <a:r>
              <a:rPr lang="en-IE" sz="2000" i="1" spc="-15" dirty="0">
                <a:cs typeface="Calibri"/>
              </a:rPr>
              <a:t>to </a:t>
            </a:r>
            <a:r>
              <a:rPr lang="en-IE" sz="2000" i="1" dirty="0">
                <a:cs typeface="Calibri"/>
              </a:rPr>
              <a:t>the</a:t>
            </a:r>
            <a:r>
              <a:rPr lang="en-IE" sz="2000" i="1" spc="-130" dirty="0">
                <a:cs typeface="Calibri"/>
              </a:rPr>
              <a:t> </a:t>
            </a:r>
            <a:r>
              <a:rPr lang="en-IE" sz="2000" i="1" spc="5" dirty="0">
                <a:cs typeface="Calibri"/>
              </a:rPr>
              <a:t>community”</a:t>
            </a:r>
            <a:endParaRPr lang="en-IE" sz="2000" dirty="0">
              <a:cs typeface="Calibri"/>
            </a:endParaRPr>
          </a:p>
          <a:p>
            <a:pPr>
              <a:lnSpc>
                <a:spcPct val="100000"/>
              </a:lnSpc>
              <a:spcBef>
                <a:spcPts val="15"/>
              </a:spcBef>
            </a:pPr>
            <a:endParaRPr sz="2550" dirty="0">
              <a:latin typeface="Times New Roman"/>
              <a:cs typeface="Times New Roman"/>
            </a:endParaRPr>
          </a:p>
        </p:txBody>
      </p:sp>
    </p:spTree>
    <p:extLst>
      <p:ext uri="{BB962C8B-B14F-4D97-AF65-F5344CB8AC3E}">
        <p14:creationId xmlns:p14="http://schemas.microsoft.com/office/powerpoint/2010/main" xmlns="" val="3203658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84862" y="419710"/>
            <a:ext cx="10025449" cy="4708981"/>
          </a:xfrm>
          <a:prstGeom prst="rect">
            <a:avLst/>
          </a:prstGeom>
          <a:noFill/>
        </p:spPr>
        <p:txBody>
          <a:bodyPr wrap="square" rtlCol="0">
            <a:spAutoFit/>
          </a:bodyPr>
          <a:lstStyle/>
          <a:p>
            <a:r>
              <a:rPr lang="en-IE" sz="4400" b="1" dirty="0" smtClean="0"/>
              <a:t>Agenda …. </a:t>
            </a:r>
            <a:br>
              <a:rPr lang="en-IE" sz="4400" b="1" dirty="0" smtClean="0"/>
            </a:br>
            <a:r>
              <a:rPr lang="en-IE" sz="3200" b="1" dirty="0" smtClean="0"/>
              <a:t/>
            </a:r>
            <a:br>
              <a:rPr lang="en-IE" sz="3200" b="1" dirty="0" smtClean="0"/>
            </a:br>
            <a:endParaRPr lang="en-IE" sz="3200" b="1" dirty="0" smtClean="0"/>
          </a:p>
          <a:p>
            <a:endParaRPr lang="en-IE" sz="3200" b="1" dirty="0"/>
          </a:p>
          <a:p>
            <a:pPr marL="514350" indent="-514350">
              <a:buFont typeface="+mj-lt"/>
              <a:buAutoNum type="arabicPeriod"/>
            </a:pPr>
            <a:r>
              <a:rPr lang="en-IE" sz="3200" b="1" dirty="0" smtClean="0"/>
              <a:t>Introductions</a:t>
            </a:r>
          </a:p>
          <a:p>
            <a:pPr marL="514350" indent="-514350">
              <a:buFont typeface="+mj-lt"/>
              <a:buAutoNum type="arabicPeriod"/>
            </a:pPr>
            <a:endParaRPr lang="en-IE" sz="3200" b="1" dirty="0"/>
          </a:p>
          <a:p>
            <a:pPr marL="514350" indent="-514350">
              <a:buFont typeface="+mj-lt"/>
              <a:buAutoNum type="arabicPeriod"/>
            </a:pPr>
            <a:r>
              <a:rPr lang="en-IE" sz="3200" b="1" dirty="0" smtClean="0"/>
              <a:t>What makes for Good Governance?</a:t>
            </a:r>
            <a:r>
              <a:rPr lang="en-IE" sz="3200" b="1" dirty="0"/>
              <a:t/>
            </a:r>
            <a:br>
              <a:rPr lang="en-IE" sz="3200" b="1" dirty="0"/>
            </a:br>
            <a:endParaRPr lang="en-IE" sz="3200" b="1" dirty="0" smtClean="0"/>
          </a:p>
          <a:p>
            <a:pPr marL="514350" indent="-514350">
              <a:buFont typeface="+mj-lt"/>
              <a:buAutoNum type="arabicPeriod"/>
            </a:pPr>
            <a:r>
              <a:rPr lang="en-US" sz="3200" b="1" dirty="0" smtClean="0"/>
              <a:t>GDPR</a:t>
            </a:r>
            <a:endParaRPr lang="en-IE" sz="3200" dirty="0"/>
          </a:p>
        </p:txBody>
      </p:sp>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xmlns="" val="8599537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2269" y="3610127"/>
            <a:ext cx="10997513" cy="1500411"/>
          </a:xfrm>
          <a:prstGeom prst="rect">
            <a:avLst/>
          </a:prstGeom>
        </p:spPr>
        <p:txBody>
          <a:bodyPr vert="horz" wrap="square" lIns="0" tIns="0" rIns="0" bIns="0" rtlCol="0">
            <a:spAutoFit/>
          </a:bodyPr>
          <a:lstStyle/>
          <a:p>
            <a:pPr marL="12700" marR="5080">
              <a:lnSpc>
                <a:spcPts val="3890"/>
              </a:lnSpc>
            </a:pPr>
            <a:r>
              <a:rPr lang="en-IE" i="1" spc="-15" dirty="0" smtClean="0">
                <a:solidFill>
                  <a:srgbClr val="1F4E79"/>
                </a:solidFill>
              </a:rPr>
              <a:t>T</a:t>
            </a:r>
            <a:r>
              <a:rPr i="1" spc="-15" dirty="0" smtClean="0">
                <a:solidFill>
                  <a:srgbClr val="1F4E79"/>
                </a:solidFill>
              </a:rPr>
              <a:t>he </a:t>
            </a:r>
            <a:r>
              <a:rPr lang="en-IE" i="1" spc="-25" dirty="0" smtClean="0">
                <a:solidFill>
                  <a:srgbClr val="1F4E79"/>
                </a:solidFill>
              </a:rPr>
              <a:t>Companies ACT </a:t>
            </a:r>
            <a:r>
              <a:rPr i="1" spc="-20" dirty="0" smtClean="0">
                <a:solidFill>
                  <a:srgbClr val="1F4E79"/>
                </a:solidFill>
              </a:rPr>
              <a:t>20</a:t>
            </a:r>
            <a:r>
              <a:rPr lang="en-IE" i="1" spc="-20" dirty="0" smtClean="0">
                <a:solidFill>
                  <a:srgbClr val="1F4E79"/>
                </a:solidFill>
              </a:rPr>
              <a:t>14</a:t>
            </a:r>
            <a:br>
              <a:rPr lang="en-IE" i="1" spc="-20" dirty="0" smtClean="0">
                <a:solidFill>
                  <a:srgbClr val="1F4E79"/>
                </a:solidFill>
              </a:rPr>
            </a:br>
            <a:r>
              <a:rPr lang="en-IE" i="1" spc="-20" dirty="0" smtClean="0">
                <a:solidFill>
                  <a:srgbClr val="1F4E79"/>
                </a:solidFill>
              </a:rPr>
              <a:t/>
            </a:r>
            <a:br>
              <a:rPr lang="en-IE" i="1" spc="-20" dirty="0" smtClean="0">
                <a:solidFill>
                  <a:srgbClr val="1F4E79"/>
                </a:solidFill>
              </a:rPr>
            </a:br>
            <a:endParaRPr spc="-35" dirty="0">
              <a:solidFill>
                <a:srgbClr val="1F4E79"/>
              </a:solidFill>
            </a:endParaRPr>
          </a:p>
        </p:txBody>
      </p:sp>
    </p:spTree>
    <p:extLst>
      <p:ext uri="{BB962C8B-B14F-4D97-AF65-F5344CB8AC3E}">
        <p14:creationId xmlns:p14="http://schemas.microsoft.com/office/powerpoint/2010/main" xmlns="" val="8028474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565611"/>
            <a:ext cx="10382432" cy="1169551"/>
          </a:xfrm>
          <a:prstGeom prst="rect">
            <a:avLst/>
          </a:prstGeom>
        </p:spPr>
        <p:txBody>
          <a:bodyPr vert="horz" wrap="square" lIns="0" tIns="0" rIns="0" bIns="0" rtlCol="0">
            <a:spAutoFit/>
          </a:bodyPr>
          <a:lstStyle/>
          <a:p>
            <a:pPr marL="12700">
              <a:lnSpc>
                <a:spcPct val="100000"/>
              </a:lnSpc>
            </a:pPr>
            <a:r>
              <a:rPr sz="4400" spc="-55" dirty="0">
                <a:solidFill>
                  <a:srgbClr val="1F4E79"/>
                </a:solidFill>
              </a:rPr>
              <a:t>Directors duties</a:t>
            </a:r>
            <a:r>
              <a:rPr lang="en-IE" sz="4400" spc="-55" dirty="0">
                <a:solidFill>
                  <a:srgbClr val="1F4E79"/>
                </a:solidFill>
              </a:rPr>
              <a:t> </a:t>
            </a:r>
            <a:r>
              <a:rPr lang="en-IE" sz="4400" spc="-55" dirty="0" smtClean="0">
                <a:solidFill>
                  <a:srgbClr val="1F4E79"/>
                </a:solidFill>
              </a:rPr>
              <a:t>under the Companies Act </a:t>
            </a:r>
            <a:r>
              <a:rPr lang="en-IE" sz="4400" dirty="0" smtClean="0"/>
              <a:t/>
            </a:r>
            <a:br>
              <a:rPr lang="en-IE" sz="4400" dirty="0" smtClean="0"/>
            </a:br>
            <a:endParaRPr sz="3200" dirty="0"/>
          </a:p>
        </p:txBody>
      </p:sp>
      <p:sp>
        <p:nvSpPr>
          <p:cNvPr id="3" name="object 3"/>
          <p:cNvSpPr txBox="1"/>
          <p:nvPr/>
        </p:nvSpPr>
        <p:spPr>
          <a:xfrm>
            <a:off x="916939" y="2166049"/>
            <a:ext cx="10289540" cy="3475310"/>
          </a:xfrm>
          <a:prstGeom prst="rect">
            <a:avLst/>
          </a:prstGeom>
        </p:spPr>
        <p:txBody>
          <a:bodyPr vert="horz" wrap="square" lIns="0" tIns="0" rIns="0" bIns="0" rtlCol="0">
            <a:spAutoFit/>
          </a:bodyPr>
          <a:lstStyle/>
          <a:p>
            <a:pPr marL="355600" indent="-342900">
              <a:lnSpc>
                <a:spcPts val="3195"/>
              </a:lnSpc>
              <a:buFont typeface="Arial" panose="020B0604020202020204" pitchFamily="34" charset="0"/>
              <a:buChar char="•"/>
              <a:tabLst>
                <a:tab pos="241300" algn="l"/>
              </a:tabLst>
            </a:pPr>
            <a:r>
              <a:rPr sz="2000" spc="-5" dirty="0" smtClean="0">
                <a:latin typeface="Calibri"/>
                <a:cs typeface="Calibri"/>
              </a:rPr>
              <a:t>act </a:t>
            </a:r>
            <a:r>
              <a:rPr sz="2000" spc="-5" dirty="0">
                <a:latin typeface="Calibri"/>
                <a:cs typeface="Calibri"/>
              </a:rPr>
              <a:t>in </a:t>
            </a:r>
            <a:r>
              <a:rPr sz="2000" spc="-10" dirty="0">
                <a:latin typeface="Calibri"/>
                <a:cs typeface="Calibri"/>
              </a:rPr>
              <a:t>good </a:t>
            </a:r>
            <a:r>
              <a:rPr sz="2000" spc="-15" dirty="0">
                <a:latin typeface="Calibri"/>
                <a:cs typeface="Calibri"/>
              </a:rPr>
              <a:t>faith </a:t>
            </a:r>
            <a:r>
              <a:rPr sz="2000" spc="-5" dirty="0">
                <a:latin typeface="Calibri"/>
                <a:cs typeface="Calibri"/>
              </a:rPr>
              <a:t>in </a:t>
            </a:r>
            <a:r>
              <a:rPr sz="2000" spc="-10" dirty="0">
                <a:latin typeface="Calibri"/>
                <a:cs typeface="Calibri"/>
              </a:rPr>
              <a:t>what </a:t>
            </a:r>
            <a:r>
              <a:rPr sz="2000" spc="-5" dirty="0">
                <a:latin typeface="Calibri"/>
                <a:cs typeface="Calibri"/>
              </a:rPr>
              <a:t>the </a:t>
            </a:r>
            <a:r>
              <a:rPr sz="2000" spc="-15" dirty="0">
                <a:latin typeface="Calibri"/>
                <a:cs typeface="Calibri"/>
              </a:rPr>
              <a:t>director considers to </a:t>
            </a:r>
            <a:r>
              <a:rPr sz="2000" spc="-5" dirty="0">
                <a:latin typeface="Calibri"/>
                <a:cs typeface="Calibri"/>
              </a:rPr>
              <a:t>be the</a:t>
            </a:r>
            <a:r>
              <a:rPr sz="2000" spc="170" dirty="0">
                <a:latin typeface="Calibri"/>
                <a:cs typeface="Calibri"/>
              </a:rPr>
              <a:t> </a:t>
            </a:r>
            <a:r>
              <a:rPr sz="2000" spc="-20" dirty="0" smtClean="0">
                <a:latin typeface="Calibri"/>
                <a:cs typeface="Calibri"/>
              </a:rPr>
              <a:t>interests</a:t>
            </a:r>
            <a:r>
              <a:rPr lang="en-GB" sz="2000" dirty="0">
                <a:latin typeface="Calibri"/>
                <a:cs typeface="Calibri"/>
              </a:rPr>
              <a:t> </a:t>
            </a:r>
            <a:r>
              <a:rPr sz="2000" spc="-5" dirty="0" smtClean="0">
                <a:latin typeface="Calibri"/>
                <a:cs typeface="Calibri"/>
              </a:rPr>
              <a:t>of </a:t>
            </a:r>
            <a:r>
              <a:rPr sz="2000" spc="-5" dirty="0">
                <a:latin typeface="Calibri"/>
                <a:cs typeface="Calibri"/>
              </a:rPr>
              <a:t>the</a:t>
            </a:r>
            <a:r>
              <a:rPr sz="2000" spc="-65" dirty="0">
                <a:latin typeface="Calibri"/>
                <a:cs typeface="Calibri"/>
              </a:rPr>
              <a:t> </a:t>
            </a:r>
            <a:r>
              <a:rPr sz="2000" spc="-15" dirty="0">
                <a:latin typeface="Calibri"/>
                <a:cs typeface="Calibri"/>
              </a:rPr>
              <a:t>company;</a:t>
            </a:r>
            <a:endParaRPr sz="2000" dirty="0">
              <a:latin typeface="Calibri"/>
              <a:cs typeface="Calibri"/>
            </a:endParaRPr>
          </a:p>
          <a:p>
            <a:pPr marL="355600" marR="768350" indent="-342900">
              <a:lnSpc>
                <a:spcPts val="3020"/>
              </a:lnSpc>
              <a:spcBef>
                <a:spcPts val="1055"/>
              </a:spcBef>
              <a:buFont typeface="Arial" panose="020B0604020202020204" pitchFamily="34" charset="0"/>
              <a:buChar char="•"/>
              <a:tabLst>
                <a:tab pos="241300" algn="l"/>
              </a:tabLst>
            </a:pPr>
            <a:r>
              <a:rPr sz="2000" dirty="0" smtClean="0">
                <a:latin typeface="Calibri"/>
                <a:cs typeface="Calibri"/>
              </a:rPr>
              <a:t>act </a:t>
            </a:r>
            <a:r>
              <a:rPr sz="2000" spc="-10" dirty="0">
                <a:latin typeface="Calibri"/>
                <a:cs typeface="Calibri"/>
              </a:rPr>
              <a:t>honestly </a:t>
            </a:r>
            <a:r>
              <a:rPr sz="2000" spc="-5" dirty="0">
                <a:latin typeface="Calibri"/>
                <a:cs typeface="Calibri"/>
              </a:rPr>
              <a:t>and </a:t>
            </a:r>
            <a:r>
              <a:rPr sz="2000" spc="-10" dirty="0">
                <a:latin typeface="Calibri"/>
                <a:cs typeface="Calibri"/>
              </a:rPr>
              <a:t>responsibly </a:t>
            </a:r>
            <a:r>
              <a:rPr sz="2000" spc="-5" dirty="0">
                <a:latin typeface="Calibri"/>
                <a:cs typeface="Calibri"/>
              </a:rPr>
              <a:t>in </a:t>
            </a:r>
            <a:r>
              <a:rPr sz="2000" spc="-15" dirty="0">
                <a:latin typeface="Calibri"/>
                <a:cs typeface="Calibri"/>
              </a:rPr>
              <a:t>relation to </a:t>
            </a:r>
            <a:r>
              <a:rPr sz="2000" spc="-5" dirty="0">
                <a:latin typeface="Calibri"/>
                <a:cs typeface="Calibri"/>
              </a:rPr>
              <a:t>the </a:t>
            </a:r>
            <a:r>
              <a:rPr sz="2000" spc="-10" dirty="0">
                <a:latin typeface="Calibri"/>
                <a:cs typeface="Calibri"/>
              </a:rPr>
              <a:t>conduct </a:t>
            </a:r>
            <a:r>
              <a:rPr sz="2000" spc="-5" dirty="0">
                <a:latin typeface="Calibri"/>
                <a:cs typeface="Calibri"/>
              </a:rPr>
              <a:t>of the  </a:t>
            </a:r>
            <a:r>
              <a:rPr sz="2000" spc="-25" dirty="0">
                <a:latin typeface="Calibri"/>
                <a:cs typeface="Calibri"/>
              </a:rPr>
              <a:t>affairs </a:t>
            </a:r>
            <a:r>
              <a:rPr sz="2000" spc="-5" dirty="0">
                <a:latin typeface="Calibri"/>
                <a:cs typeface="Calibri"/>
              </a:rPr>
              <a:t>of the</a:t>
            </a:r>
            <a:r>
              <a:rPr sz="2000" spc="-45" dirty="0">
                <a:latin typeface="Calibri"/>
                <a:cs typeface="Calibri"/>
              </a:rPr>
              <a:t> </a:t>
            </a:r>
            <a:r>
              <a:rPr sz="2000" spc="-15" dirty="0">
                <a:latin typeface="Calibri"/>
                <a:cs typeface="Calibri"/>
              </a:rPr>
              <a:t>company;</a:t>
            </a:r>
            <a:endParaRPr sz="2000" dirty="0">
              <a:latin typeface="Calibri"/>
              <a:cs typeface="Calibri"/>
            </a:endParaRPr>
          </a:p>
          <a:p>
            <a:pPr marL="355600" indent="-342900">
              <a:lnSpc>
                <a:spcPts val="3190"/>
              </a:lnSpc>
              <a:spcBef>
                <a:spcPts val="615"/>
              </a:spcBef>
              <a:buFont typeface="Arial" panose="020B0604020202020204" pitchFamily="34" charset="0"/>
              <a:buChar char="•"/>
              <a:tabLst>
                <a:tab pos="241300" algn="l"/>
              </a:tabLst>
            </a:pPr>
            <a:r>
              <a:rPr sz="2000" dirty="0" smtClean="0">
                <a:latin typeface="Calibri"/>
                <a:cs typeface="Calibri"/>
              </a:rPr>
              <a:t>act </a:t>
            </a:r>
            <a:r>
              <a:rPr sz="2000" spc="-5" dirty="0">
                <a:latin typeface="Calibri"/>
                <a:cs typeface="Calibri"/>
              </a:rPr>
              <a:t>in </a:t>
            </a:r>
            <a:r>
              <a:rPr sz="2000" spc="-10" dirty="0">
                <a:latin typeface="Calibri"/>
                <a:cs typeface="Calibri"/>
              </a:rPr>
              <a:t>accordance </a:t>
            </a:r>
            <a:r>
              <a:rPr sz="2000" spc="-5" dirty="0">
                <a:latin typeface="Calibri"/>
                <a:cs typeface="Calibri"/>
              </a:rPr>
              <a:t>with the </a:t>
            </a:r>
            <a:r>
              <a:rPr sz="2000" spc="-25" dirty="0">
                <a:latin typeface="Calibri"/>
                <a:cs typeface="Calibri"/>
              </a:rPr>
              <a:t>company’s </a:t>
            </a:r>
            <a:r>
              <a:rPr sz="2000" spc="-10" dirty="0" smtClean="0">
                <a:latin typeface="Calibri"/>
                <a:cs typeface="Calibri"/>
              </a:rPr>
              <a:t>constitution;</a:t>
            </a:r>
            <a:endParaRPr sz="2000" dirty="0">
              <a:latin typeface="Calibri"/>
              <a:cs typeface="Calibri"/>
            </a:endParaRPr>
          </a:p>
          <a:p>
            <a:pPr marL="355600" marR="183515" indent="-342900">
              <a:lnSpc>
                <a:spcPts val="3020"/>
              </a:lnSpc>
              <a:spcBef>
                <a:spcPts val="1045"/>
              </a:spcBef>
              <a:buFont typeface="Arial" panose="020B0604020202020204" pitchFamily="34" charset="0"/>
              <a:buChar char="•"/>
              <a:tabLst>
                <a:tab pos="241300" algn="l"/>
              </a:tabLst>
            </a:pPr>
            <a:r>
              <a:rPr sz="2000" spc="-5" dirty="0" smtClean="0">
                <a:latin typeface="Calibri"/>
                <a:cs typeface="Calibri"/>
              </a:rPr>
              <a:t>not </a:t>
            </a:r>
            <a:r>
              <a:rPr sz="2000" spc="-5" dirty="0">
                <a:latin typeface="Calibri"/>
                <a:cs typeface="Calibri"/>
              </a:rPr>
              <a:t>use the </a:t>
            </a:r>
            <a:r>
              <a:rPr sz="2000" spc="-25" dirty="0">
                <a:latin typeface="Calibri"/>
                <a:cs typeface="Calibri"/>
              </a:rPr>
              <a:t>company’s </a:t>
            </a:r>
            <a:r>
              <a:rPr sz="2000" spc="-35" dirty="0">
                <a:latin typeface="Calibri"/>
                <a:cs typeface="Calibri"/>
              </a:rPr>
              <a:t>property, </a:t>
            </a:r>
            <a:r>
              <a:rPr sz="2000" spc="-15" dirty="0">
                <a:latin typeface="Calibri"/>
                <a:cs typeface="Calibri"/>
              </a:rPr>
              <a:t>information </a:t>
            </a:r>
            <a:r>
              <a:rPr sz="2000" spc="-5" dirty="0">
                <a:latin typeface="Calibri"/>
                <a:cs typeface="Calibri"/>
              </a:rPr>
              <a:t>or opportunities </a:t>
            </a:r>
            <a:r>
              <a:rPr sz="2000" spc="-25" dirty="0">
                <a:latin typeface="Calibri"/>
                <a:cs typeface="Calibri"/>
              </a:rPr>
              <a:t>for  </a:t>
            </a:r>
            <a:r>
              <a:rPr lang="en-GB" sz="2000" spc="-10" dirty="0" smtClean="0">
                <a:latin typeface="Calibri"/>
                <a:cs typeface="Calibri"/>
              </a:rPr>
              <a:t>personal </a:t>
            </a:r>
            <a:r>
              <a:rPr sz="2000" spc="-10" dirty="0" smtClean="0">
                <a:latin typeface="Calibri"/>
                <a:cs typeface="Calibri"/>
              </a:rPr>
              <a:t>benefit</a:t>
            </a:r>
            <a:endParaRPr lang="en-GB" sz="2000" spc="-10" dirty="0" smtClean="0">
              <a:latin typeface="Calibri"/>
              <a:cs typeface="Calibri"/>
            </a:endParaRPr>
          </a:p>
          <a:p>
            <a:pPr marL="355600" marR="183515" indent="-342900">
              <a:lnSpc>
                <a:spcPts val="3020"/>
              </a:lnSpc>
              <a:spcBef>
                <a:spcPts val="1045"/>
              </a:spcBef>
              <a:buFont typeface="Arial" panose="020B0604020202020204" pitchFamily="34" charset="0"/>
              <a:buChar char="•"/>
              <a:tabLst>
                <a:tab pos="241300" algn="l"/>
              </a:tabLst>
            </a:pPr>
            <a:r>
              <a:rPr lang="en-GB" sz="2000" spc="-10" dirty="0">
                <a:latin typeface="Calibri"/>
                <a:cs typeface="Calibri"/>
              </a:rPr>
              <a:t>a</a:t>
            </a:r>
            <a:r>
              <a:rPr lang="en-GB" sz="2000" spc="-10" dirty="0" smtClean="0">
                <a:latin typeface="Calibri"/>
                <a:cs typeface="Calibri"/>
              </a:rPr>
              <a:t>void conflicts of interest</a:t>
            </a:r>
          </a:p>
          <a:p>
            <a:pPr marL="355600" marR="183515" indent="-342900">
              <a:lnSpc>
                <a:spcPts val="3020"/>
              </a:lnSpc>
              <a:spcBef>
                <a:spcPts val="1045"/>
              </a:spcBef>
              <a:buFont typeface="Arial" panose="020B0604020202020204" pitchFamily="34" charset="0"/>
              <a:buChar char="•"/>
              <a:tabLst>
                <a:tab pos="241300" algn="l"/>
              </a:tabLst>
            </a:pPr>
            <a:r>
              <a:rPr lang="en-GB" sz="2000" spc="-10" dirty="0">
                <a:latin typeface="Calibri"/>
                <a:cs typeface="Calibri"/>
              </a:rPr>
              <a:t>e</a:t>
            </a:r>
            <a:r>
              <a:rPr lang="en-GB" sz="2000" spc="-10" dirty="0" smtClean="0">
                <a:latin typeface="Calibri"/>
                <a:cs typeface="Calibri"/>
              </a:rPr>
              <a:t>xercise due care, skill and diligence</a:t>
            </a:r>
          </a:p>
          <a:p>
            <a:pPr marL="355600" marR="183515" indent="-342900">
              <a:lnSpc>
                <a:spcPts val="3020"/>
              </a:lnSpc>
              <a:spcBef>
                <a:spcPts val="1045"/>
              </a:spcBef>
              <a:buFont typeface="Arial" panose="020B0604020202020204" pitchFamily="34" charset="0"/>
              <a:buChar char="•"/>
              <a:tabLst>
                <a:tab pos="241300" algn="l"/>
              </a:tabLst>
            </a:pPr>
            <a:r>
              <a:rPr lang="en-GB" sz="2000" spc="-10" dirty="0">
                <a:latin typeface="Calibri"/>
                <a:cs typeface="Calibri"/>
              </a:rPr>
              <a:t>h</a:t>
            </a:r>
            <a:r>
              <a:rPr lang="en-GB" sz="2000" spc="-10" dirty="0" smtClean="0">
                <a:latin typeface="Calibri"/>
                <a:cs typeface="Calibri"/>
              </a:rPr>
              <a:t>ave regard to the interests of employees and members</a:t>
            </a:r>
            <a:endParaRPr sz="2000" dirty="0">
              <a:latin typeface="Calibri"/>
              <a:cs typeface="Calibri"/>
            </a:endParaRPr>
          </a:p>
        </p:txBody>
      </p:sp>
    </p:spTree>
    <p:extLst>
      <p:ext uri="{BB962C8B-B14F-4D97-AF65-F5344CB8AC3E}">
        <p14:creationId xmlns:p14="http://schemas.microsoft.com/office/powerpoint/2010/main" xmlns="" val="9639009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2769252"/>
          </a:xfrm>
        </p:spPr>
        <p:txBody>
          <a:bodyPr>
            <a:normAutofit/>
          </a:bodyPr>
          <a:lstStyle/>
          <a:p>
            <a:r>
              <a:rPr lang="en-GB" dirty="0" smtClean="0"/>
              <a:t>GDPR (General Data Protection Regulation)</a:t>
            </a:r>
            <a:endParaRPr lang="en-IE" dirty="0"/>
          </a:p>
        </p:txBody>
      </p:sp>
      <p:sp>
        <p:nvSpPr>
          <p:cNvPr id="3" name="Subtitle 2"/>
          <p:cNvSpPr>
            <a:spLocks noGrp="1"/>
          </p:cNvSpPr>
          <p:nvPr>
            <p:ph type="subTitle" idx="1"/>
          </p:nvPr>
        </p:nvSpPr>
        <p:spPr/>
        <p:txBody>
          <a:bodyPr>
            <a:normAutofit/>
          </a:bodyPr>
          <a:lstStyle/>
          <a:p>
            <a:r>
              <a:rPr lang="en-IE" sz="3200" dirty="0" smtClean="0"/>
              <a:t>for Community, Voluntary and Charitable organisations</a:t>
            </a:r>
            <a:endParaRPr lang="en-IE" sz="3200" dirty="0"/>
          </a:p>
        </p:txBody>
      </p:sp>
    </p:spTree>
    <p:extLst>
      <p:ext uri="{BB962C8B-B14F-4D97-AF65-F5344CB8AC3E}">
        <p14:creationId xmlns:p14="http://schemas.microsoft.com/office/powerpoint/2010/main" xmlns="" val="24731977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Context</a:t>
            </a:r>
            <a:endParaRPr lang="en-IE" dirty="0"/>
          </a:p>
        </p:txBody>
      </p:sp>
      <p:sp>
        <p:nvSpPr>
          <p:cNvPr id="3" name="Content Placeholder 2"/>
          <p:cNvSpPr>
            <a:spLocks noGrp="1"/>
          </p:cNvSpPr>
          <p:nvPr>
            <p:ph idx="1"/>
          </p:nvPr>
        </p:nvSpPr>
        <p:spPr/>
        <p:txBody>
          <a:bodyPr>
            <a:normAutofit/>
          </a:bodyPr>
          <a:lstStyle/>
          <a:p>
            <a:r>
              <a:rPr lang="en-GB" sz="2400" dirty="0" smtClean="0"/>
              <a:t>Every organisation that processes personal data needs to be compliant</a:t>
            </a:r>
          </a:p>
          <a:p>
            <a:r>
              <a:rPr lang="en-GB" sz="2400" dirty="0" smtClean="0"/>
              <a:t>The deadline for compliance is 25 May 2018</a:t>
            </a:r>
          </a:p>
          <a:p>
            <a:r>
              <a:rPr lang="en-GB" sz="2400" dirty="0" smtClean="0"/>
              <a:t>Make sure the right people in your organisation know about this</a:t>
            </a:r>
          </a:p>
          <a:p>
            <a:r>
              <a:rPr lang="en-GB" sz="2400" dirty="0" smtClean="0"/>
              <a:t>The board needs to play a role in ensuring compliance</a:t>
            </a:r>
            <a:endParaRPr lang="en-IE" sz="2400" dirty="0"/>
          </a:p>
        </p:txBody>
      </p:sp>
    </p:spTree>
    <p:extLst>
      <p:ext uri="{BB962C8B-B14F-4D97-AF65-F5344CB8AC3E}">
        <p14:creationId xmlns:p14="http://schemas.microsoft.com/office/powerpoint/2010/main" xmlns="" val="10986160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this happening?</a:t>
            </a:r>
            <a:endParaRPr lang="en-IE" dirty="0"/>
          </a:p>
        </p:txBody>
      </p:sp>
      <p:sp>
        <p:nvSpPr>
          <p:cNvPr id="3" name="Content Placeholder 2"/>
          <p:cNvSpPr>
            <a:spLocks noGrp="1"/>
          </p:cNvSpPr>
          <p:nvPr>
            <p:ph idx="1"/>
          </p:nvPr>
        </p:nvSpPr>
        <p:spPr/>
        <p:txBody>
          <a:bodyPr>
            <a:normAutofit/>
          </a:bodyPr>
          <a:lstStyle/>
          <a:p>
            <a:r>
              <a:rPr lang="en-GB" sz="2400" dirty="0" smtClean="0"/>
              <a:t>Information Technology has developed rapidly in recent years</a:t>
            </a:r>
          </a:p>
          <a:p>
            <a:r>
              <a:rPr lang="en-GB" sz="2400" dirty="0" smtClean="0"/>
              <a:t>It is now much easier to access and share personal data</a:t>
            </a:r>
          </a:p>
          <a:p>
            <a:r>
              <a:rPr lang="en-GB" sz="2400" dirty="0" smtClean="0"/>
              <a:t>Individuals now have less control over what happens to their personal data</a:t>
            </a:r>
          </a:p>
          <a:p>
            <a:r>
              <a:rPr lang="en-GB" sz="2400" dirty="0" smtClean="0"/>
              <a:t>The EU has moved to control the use of personal data by ALL organisations, not just big business</a:t>
            </a:r>
          </a:p>
          <a:p>
            <a:r>
              <a:rPr lang="en-GB" sz="2400" dirty="0" smtClean="0"/>
              <a:t>It is an opportunity to clean up your databases</a:t>
            </a:r>
            <a:endParaRPr lang="en-IE" sz="2400" dirty="0"/>
          </a:p>
        </p:txBody>
      </p:sp>
    </p:spTree>
    <p:extLst>
      <p:ext uri="{BB962C8B-B14F-4D97-AF65-F5344CB8AC3E}">
        <p14:creationId xmlns:p14="http://schemas.microsoft.com/office/powerpoint/2010/main" xmlns="" val="24976857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26218"/>
            <a:ext cx="10058400" cy="1455933"/>
          </a:xfrm>
        </p:spPr>
        <p:txBody>
          <a:bodyPr/>
          <a:lstStyle/>
          <a:p>
            <a:r>
              <a:rPr lang="en-IE" dirty="0"/>
              <a:t>Personal Data</a:t>
            </a:r>
            <a:br>
              <a:rPr lang="en-IE" dirty="0"/>
            </a:br>
            <a:endParaRPr lang="en-IE" dirty="0"/>
          </a:p>
        </p:txBody>
      </p:sp>
      <p:sp>
        <p:nvSpPr>
          <p:cNvPr id="3" name="Content Placeholder 2"/>
          <p:cNvSpPr>
            <a:spLocks noGrp="1"/>
          </p:cNvSpPr>
          <p:nvPr>
            <p:ph idx="1"/>
          </p:nvPr>
        </p:nvSpPr>
        <p:spPr>
          <a:xfrm>
            <a:off x="1097280" y="1285335"/>
            <a:ext cx="10058400" cy="4977441"/>
          </a:xfrm>
        </p:spPr>
        <p:txBody>
          <a:bodyPr>
            <a:normAutofit/>
          </a:bodyPr>
          <a:lstStyle/>
          <a:p>
            <a:r>
              <a:rPr lang="en-IE" sz="2400" dirty="0"/>
              <a:t>Any information relating to an identified or identifiable natural </a:t>
            </a:r>
            <a:r>
              <a:rPr lang="en-IE" sz="2400" dirty="0" smtClean="0"/>
              <a:t>person </a:t>
            </a:r>
          </a:p>
          <a:p>
            <a:r>
              <a:rPr lang="en-IE" sz="2400" dirty="0" smtClean="0"/>
              <a:t>Examples </a:t>
            </a:r>
            <a:r>
              <a:rPr lang="en-IE" sz="2400" dirty="0"/>
              <a:t>of personal data </a:t>
            </a:r>
            <a:r>
              <a:rPr lang="en-IE" sz="2400" dirty="0" smtClean="0"/>
              <a:t>include:</a:t>
            </a:r>
          </a:p>
          <a:p>
            <a:pPr>
              <a:buFont typeface="Wingdings" panose="05000000000000000000" pitchFamily="2" charset="2"/>
              <a:buChar char="ü"/>
            </a:pPr>
            <a:r>
              <a:rPr lang="en-IE" sz="2400" dirty="0" smtClean="0"/>
              <a:t>a </a:t>
            </a:r>
            <a:r>
              <a:rPr lang="en-IE" sz="2400" dirty="0"/>
              <a:t>person's </a:t>
            </a:r>
            <a:r>
              <a:rPr lang="en-IE" sz="2400" dirty="0" smtClean="0"/>
              <a:t>name</a:t>
            </a:r>
          </a:p>
          <a:p>
            <a:pPr>
              <a:buFont typeface="Wingdings" panose="05000000000000000000" pitchFamily="2" charset="2"/>
              <a:buChar char="ü"/>
            </a:pPr>
            <a:r>
              <a:rPr lang="en-IE" sz="2400" dirty="0" smtClean="0"/>
              <a:t>home address</a:t>
            </a:r>
          </a:p>
          <a:p>
            <a:pPr>
              <a:buFont typeface="Wingdings" panose="05000000000000000000" pitchFamily="2" charset="2"/>
              <a:buChar char="ü"/>
            </a:pPr>
            <a:r>
              <a:rPr lang="en-IE" sz="2400" dirty="0"/>
              <a:t>p</a:t>
            </a:r>
            <a:r>
              <a:rPr lang="en-IE" sz="2400" dirty="0" smtClean="0"/>
              <a:t>hoto</a:t>
            </a:r>
          </a:p>
          <a:p>
            <a:pPr>
              <a:buFont typeface="Wingdings" panose="05000000000000000000" pitchFamily="2" charset="2"/>
              <a:buChar char="ü"/>
            </a:pPr>
            <a:r>
              <a:rPr lang="en-IE" sz="2400" dirty="0" smtClean="0"/>
              <a:t>email address</a:t>
            </a:r>
          </a:p>
          <a:p>
            <a:pPr>
              <a:buFont typeface="Wingdings" panose="05000000000000000000" pitchFamily="2" charset="2"/>
              <a:buChar char="ü"/>
            </a:pPr>
            <a:r>
              <a:rPr lang="en-IE" sz="2400" dirty="0" smtClean="0"/>
              <a:t>bank details</a:t>
            </a:r>
          </a:p>
          <a:p>
            <a:pPr>
              <a:buFont typeface="Wingdings" panose="05000000000000000000" pitchFamily="2" charset="2"/>
              <a:buChar char="ü"/>
            </a:pPr>
            <a:r>
              <a:rPr lang="en-IE" sz="2400" dirty="0" smtClean="0"/>
              <a:t>posts </a:t>
            </a:r>
            <a:r>
              <a:rPr lang="en-IE" sz="2400" dirty="0"/>
              <a:t>on social networking </a:t>
            </a:r>
            <a:r>
              <a:rPr lang="en-IE" sz="2400" dirty="0" smtClean="0"/>
              <a:t>sites</a:t>
            </a:r>
          </a:p>
          <a:p>
            <a:pPr>
              <a:buFont typeface="Wingdings" panose="05000000000000000000" pitchFamily="2" charset="2"/>
              <a:buChar char="ü"/>
            </a:pPr>
            <a:r>
              <a:rPr lang="en-IE" sz="2400" dirty="0" smtClean="0"/>
              <a:t>medical records </a:t>
            </a:r>
            <a:endParaRPr lang="en-IE" sz="2400" dirty="0"/>
          </a:p>
          <a:p>
            <a:endParaRPr lang="en-IE" dirty="0"/>
          </a:p>
        </p:txBody>
      </p:sp>
    </p:spTree>
    <p:extLst>
      <p:ext uri="{BB962C8B-B14F-4D97-AF65-F5344CB8AC3E}">
        <p14:creationId xmlns:p14="http://schemas.microsoft.com/office/powerpoint/2010/main" xmlns="" val="6895138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Personal Data</a:t>
            </a:r>
            <a:endParaRPr lang="en-IE" dirty="0"/>
          </a:p>
        </p:txBody>
      </p:sp>
      <p:sp>
        <p:nvSpPr>
          <p:cNvPr id="3" name="Content Placeholder 2"/>
          <p:cNvSpPr>
            <a:spLocks noGrp="1"/>
          </p:cNvSpPr>
          <p:nvPr>
            <p:ph idx="1"/>
          </p:nvPr>
        </p:nvSpPr>
        <p:spPr/>
        <p:txBody>
          <a:bodyPr>
            <a:normAutofit/>
          </a:bodyPr>
          <a:lstStyle/>
          <a:p>
            <a:r>
              <a:rPr lang="en-IE" sz="2400" dirty="0" smtClean="0"/>
              <a:t>Make an inventory of all personal data on donors, staff, volunteers, members and beneficiaries</a:t>
            </a:r>
          </a:p>
          <a:p>
            <a:r>
              <a:rPr lang="en-IE" sz="2400" dirty="0" smtClean="0"/>
              <a:t>Review: </a:t>
            </a:r>
          </a:p>
          <a:p>
            <a:pPr>
              <a:buFont typeface="Wingdings" panose="05000000000000000000" pitchFamily="2" charset="2"/>
              <a:buChar char="Ø"/>
            </a:pPr>
            <a:r>
              <a:rPr lang="en-IE" sz="2400" dirty="0" smtClean="0"/>
              <a:t>why you are holding it</a:t>
            </a:r>
          </a:p>
          <a:p>
            <a:pPr>
              <a:buFont typeface="Wingdings" panose="05000000000000000000" pitchFamily="2" charset="2"/>
              <a:buChar char="Ø"/>
            </a:pPr>
            <a:r>
              <a:rPr lang="en-IE" sz="2400" dirty="0" smtClean="0"/>
              <a:t>where it is stored</a:t>
            </a:r>
          </a:p>
          <a:p>
            <a:pPr>
              <a:buFont typeface="Wingdings" panose="05000000000000000000" pitchFamily="2" charset="2"/>
              <a:buChar char="Ø"/>
            </a:pPr>
            <a:r>
              <a:rPr lang="en-IE" sz="2400" dirty="0"/>
              <a:t>h</a:t>
            </a:r>
            <a:r>
              <a:rPr lang="en-IE" sz="2400" dirty="0" smtClean="0"/>
              <a:t>ow it was obtained </a:t>
            </a:r>
          </a:p>
          <a:p>
            <a:pPr>
              <a:buFont typeface="Wingdings" panose="05000000000000000000" pitchFamily="2" charset="2"/>
              <a:buChar char="Ø"/>
            </a:pPr>
            <a:r>
              <a:rPr lang="en-IE" sz="2400" dirty="0" smtClean="0"/>
              <a:t>how long you retain it</a:t>
            </a:r>
          </a:p>
          <a:p>
            <a:pPr>
              <a:buFont typeface="Wingdings" panose="05000000000000000000" pitchFamily="2" charset="2"/>
              <a:buChar char="Ø"/>
            </a:pPr>
            <a:r>
              <a:rPr lang="en-IE" sz="2400" dirty="0" smtClean="0"/>
              <a:t>how secure it is</a:t>
            </a:r>
          </a:p>
          <a:p>
            <a:endParaRPr lang="en-IE" sz="2400" dirty="0"/>
          </a:p>
        </p:txBody>
      </p:sp>
    </p:spTree>
    <p:extLst>
      <p:ext uri="{BB962C8B-B14F-4D97-AF65-F5344CB8AC3E}">
        <p14:creationId xmlns:p14="http://schemas.microsoft.com/office/powerpoint/2010/main" xmlns="" val="3886235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Consent</a:t>
            </a:r>
            <a:br>
              <a:rPr lang="en-IE" dirty="0" smtClean="0"/>
            </a:br>
            <a:endParaRPr lang="en-IE" dirty="0"/>
          </a:p>
        </p:txBody>
      </p:sp>
      <p:sp>
        <p:nvSpPr>
          <p:cNvPr id="3" name="Content Placeholder 2"/>
          <p:cNvSpPr>
            <a:spLocks noGrp="1"/>
          </p:cNvSpPr>
          <p:nvPr>
            <p:ph idx="1"/>
          </p:nvPr>
        </p:nvSpPr>
        <p:spPr>
          <a:xfrm>
            <a:off x="1097279" y="1845734"/>
            <a:ext cx="10494645" cy="4023360"/>
          </a:xfrm>
        </p:spPr>
        <p:txBody>
          <a:bodyPr>
            <a:normAutofit/>
          </a:bodyPr>
          <a:lstStyle/>
          <a:p>
            <a:r>
              <a:rPr lang="en-IE" sz="2400" dirty="0" smtClean="0"/>
              <a:t>Review how you seek, obtain and record people’s consent </a:t>
            </a:r>
          </a:p>
          <a:p>
            <a:r>
              <a:rPr lang="en-IE" sz="2400" dirty="0" smtClean="0"/>
              <a:t>Are they fully aware their consent is being given and what they are consenting to? </a:t>
            </a:r>
          </a:p>
          <a:p>
            <a:r>
              <a:rPr lang="en-IE" sz="2400" dirty="0" smtClean="0"/>
              <a:t>Are they informed of their right to withdraw consent? </a:t>
            </a:r>
          </a:p>
          <a:p>
            <a:r>
              <a:rPr lang="en-IE" sz="2400" dirty="0" smtClean="0"/>
              <a:t>Have they given you explicit permission to contact them?</a:t>
            </a:r>
          </a:p>
          <a:p>
            <a:endParaRPr lang="en-IE" sz="2400" dirty="0"/>
          </a:p>
        </p:txBody>
      </p:sp>
    </p:spTree>
    <p:extLst>
      <p:ext uri="{BB962C8B-B14F-4D97-AF65-F5344CB8AC3E}">
        <p14:creationId xmlns:p14="http://schemas.microsoft.com/office/powerpoint/2010/main" xmlns="" val="11816613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Privacy Website Notice</a:t>
            </a:r>
            <a:endParaRPr lang="en-IE" dirty="0"/>
          </a:p>
        </p:txBody>
      </p:sp>
      <p:sp>
        <p:nvSpPr>
          <p:cNvPr id="3" name="Content Placeholder 2"/>
          <p:cNvSpPr>
            <a:spLocks noGrp="1"/>
          </p:cNvSpPr>
          <p:nvPr>
            <p:ph idx="1"/>
          </p:nvPr>
        </p:nvSpPr>
        <p:spPr/>
        <p:txBody>
          <a:bodyPr>
            <a:normAutofit/>
          </a:bodyPr>
          <a:lstStyle/>
          <a:p>
            <a:r>
              <a:rPr lang="en-IE" sz="2400" dirty="0" smtClean="0"/>
              <a:t>Draw up or review your privacy website notice </a:t>
            </a:r>
          </a:p>
          <a:p>
            <a:r>
              <a:rPr lang="en-IE" sz="2400" dirty="0" smtClean="0"/>
              <a:t>This should be in clear and plain language and contain details of: </a:t>
            </a:r>
          </a:p>
          <a:p>
            <a:pPr>
              <a:buFont typeface="Wingdings" panose="05000000000000000000" pitchFamily="2" charset="2"/>
              <a:buChar char="ü"/>
            </a:pPr>
            <a:r>
              <a:rPr lang="en-IE" sz="2400" dirty="0" smtClean="0"/>
              <a:t>who to contact in relation to privacy issues </a:t>
            </a:r>
          </a:p>
          <a:p>
            <a:pPr>
              <a:buFont typeface="Wingdings" panose="05000000000000000000" pitchFamily="2" charset="2"/>
              <a:buChar char="ü"/>
            </a:pPr>
            <a:r>
              <a:rPr lang="en-IE" sz="2400" dirty="0"/>
              <a:t>t</a:t>
            </a:r>
            <a:r>
              <a:rPr lang="en-IE" sz="2400" dirty="0" smtClean="0"/>
              <a:t>ypes of data you process </a:t>
            </a:r>
          </a:p>
          <a:p>
            <a:pPr>
              <a:buFont typeface="Wingdings" panose="05000000000000000000" pitchFamily="2" charset="2"/>
              <a:buChar char="ü"/>
            </a:pPr>
            <a:r>
              <a:rPr lang="en-IE" sz="2400" dirty="0" smtClean="0"/>
              <a:t>who it is shared with </a:t>
            </a:r>
          </a:p>
          <a:p>
            <a:pPr>
              <a:buFont typeface="Wingdings" panose="05000000000000000000" pitchFamily="2" charset="2"/>
              <a:buChar char="ü"/>
            </a:pPr>
            <a:r>
              <a:rPr lang="en-IE" sz="2400" dirty="0" smtClean="0"/>
              <a:t>how long you keep it </a:t>
            </a:r>
          </a:p>
          <a:p>
            <a:pPr>
              <a:buFont typeface="Wingdings" panose="05000000000000000000" pitchFamily="2" charset="2"/>
              <a:buChar char="ü"/>
            </a:pPr>
            <a:r>
              <a:rPr lang="en-IE" sz="2400" dirty="0" smtClean="0"/>
              <a:t>use of cookies and tracking devices</a:t>
            </a:r>
            <a:endParaRPr lang="en-IE" sz="2400" dirty="0"/>
          </a:p>
        </p:txBody>
      </p:sp>
    </p:spTree>
    <p:extLst>
      <p:ext uri="{BB962C8B-B14F-4D97-AF65-F5344CB8AC3E}">
        <p14:creationId xmlns:p14="http://schemas.microsoft.com/office/powerpoint/2010/main" xmlns="" val="8820244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Privacy Website Notice (1)</a:t>
            </a:r>
            <a:endParaRPr lang="en-IE" dirty="0"/>
          </a:p>
        </p:txBody>
      </p:sp>
      <p:sp>
        <p:nvSpPr>
          <p:cNvPr id="3" name="Content Placeholder 2"/>
          <p:cNvSpPr>
            <a:spLocks noGrp="1"/>
          </p:cNvSpPr>
          <p:nvPr>
            <p:ph idx="1"/>
          </p:nvPr>
        </p:nvSpPr>
        <p:spPr>
          <a:xfrm>
            <a:off x="1097280" y="1845734"/>
            <a:ext cx="10447020" cy="4023360"/>
          </a:xfrm>
        </p:spPr>
        <p:txBody>
          <a:bodyPr>
            <a:normAutofit/>
          </a:bodyPr>
          <a:lstStyle/>
          <a:p>
            <a:r>
              <a:rPr lang="en-IE" sz="2400" dirty="0"/>
              <a:t>Preservation of your privacy is important to </a:t>
            </a:r>
            <a:r>
              <a:rPr lang="en-IE" sz="2400" dirty="0" smtClean="0"/>
              <a:t>us </a:t>
            </a:r>
            <a:r>
              <a:rPr lang="en-IE" sz="2400" dirty="0"/>
              <a:t>and we are committed to letting you know how we use your personal information and to making only responsible use of your </a:t>
            </a:r>
            <a:r>
              <a:rPr lang="en-IE" sz="2400" dirty="0" smtClean="0"/>
              <a:t>data</a:t>
            </a:r>
          </a:p>
          <a:p>
            <a:r>
              <a:rPr lang="en-IE" sz="2400" dirty="0"/>
              <a:t>We will collect personal information from you when you or your organisation enquire about our </a:t>
            </a:r>
            <a:r>
              <a:rPr lang="en-IE" sz="2400" dirty="0" smtClean="0"/>
              <a:t>activities</a:t>
            </a:r>
          </a:p>
          <a:p>
            <a:r>
              <a:rPr lang="en-IE" sz="2400" dirty="0"/>
              <a:t>Your personal information will only be used to process your requests, to provide you with our services, and to provide you with information relating to our services </a:t>
            </a:r>
            <a:endParaRPr lang="en-IE" sz="2400" dirty="0" smtClean="0"/>
          </a:p>
          <a:p>
            <a:endParaRPr lang="en-IE" sz="2400" dirty="0"/>
          </a:p>
        </p:txBody>
      </p:sp>
    </p:spTree>
    <p:extLst>
      <p:ext uri="{BB962C8B-B14F-4D97-AF65-F5344CB8AC3E}">
        <p14:creationId xmlns:p14="http://schemas.microsoft.com/office/powerpoint/2010/main" xmlns="" val="3284497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1" y="634314"/>
            <a:ext cx="10025449" cy="1384995"/>
          </a:xfrm>
          <a:prstGeom prst="rect">
            <a:avLst/>
          </a:prstGeom>
          <a:noFill/>
        </p:spPr>
        <p:txBody>
          <a:bodyPr wrap="square" rtlCol="0">
            <a:spAutoFit/>
          </a:bodyPr>
          <a:lstStyle/>
          <a:p>
            <a:r>
              <a:rPr lang="en-US" sz="2400" b="1" dirty="0"/>
              <a:t>THE GOVERNANCE </a:t>
            </a:r>
            <a:r>
              <a:rPr lang="en-US" sz="2400" b="1" dirty="0" smtClean="0"/>
              <a:t>CODE for Community</a:t>
            </a:r>
            <a:r>
              <a:rPr lang="en-US" sz="2400" b="1" dirty="0"/>
              <a:t>, Voluntary and Charity Organisations in </a:t>
            </a:r>
            <a:r>
              <a:rPr lang="en-US" sz="2400" b="1" dirty="0" smtClean="0"/>
              <a:t>Ireland</a:t>
            </a:r>
            <a:endParaRPr lang="en-IE" sz="2400" dirty="0"/>
          </a:p>
          <a:p>
            <a:r>
              <a:rPr lang="en-US" dirty="0"/>
              <a:t/>
            </a:r>
            <a:br>
              <a:rPr lang="en-US" dirty="0"/>
            </a:br>
            <a:endParaRPr lang="en-IE" dirty="0"/>
          </a:p>
        </p:txBody>
      </p:sp>
      <p:sp>
        <p:nvSpPr>
          <p:cNvPr id="3" name="TextBox 2"/>
          <p:cNvSpPr txBox="1"/>
          <p:nvPr/>
        </p:nvSpPr>
        <p:spPr>
          <a:xfrm>
            <a:off x="1507524" y="1519401"/>
            <a:ext cx="7685903" cy="2985433"/>
          </a:xfrm>
          <a:prstGeom prst="rect">
            <a:avLst/>
          </a:prstGeom>
          <a:noFill/>
        </p:spPr>
        <p:txBody>
          <a:bodyPr wrap="square" rtlCol="0">
            <a:spAutoFit/>
          </a:bodyPr>
          <a:lstStyle/>
          <a:p>
            <a:r>
              <a:rPr lang="en-US" sz="2400" b="1" dirty="0"/>
              <a:t>What is the Governance Code?</a:t>
            </a:r>
            <a:endParaRPr lang="en-IE" sz="2400" b="1" dirty="0"/>
          </a:p>
          <a:p>
            <a:r>
              <a:rPr lang="en-US" sz="2400" dirty="0"/>
              <a:t> </a:t>
            </a:r>
            <a:endParaRPr lang="en-IE" sz="2400" b="1" dirty="0"/>
          </a:p>
          <a:p>
            <a:pPr marL="285750" lvl="0" indent="-285750">
              <a:buFont typeface="Arial" panose="020B0604020202020204" pitchFamily="34" charset="0"/>
              <a:buChar char="•"/>
            </a:pPr>
            <a:r>
              <a:rPr lang="en-US" sz="2400" dirty="0"/>
              <a:t>A code of practice to assist community, voluntary and charity organisations to act in line with best governance  practice</a:t>
            </a:r>
            <a:br>
              <a:rPr lang="en-US" sz="2400" dirty="0"/>
            </a:br>
            <a:endParaRPr lang="en-IE" sz="2400" dirty="0"/>
          </a:p>
          <a:p>
            <a:pPr marL="285750" lvl="0" indent="-285750">
              <a:buFont typeface="Arial" panose="020B0604020202020204" pitchFamily="34" charset="0"/>
              <a:buChar char="•"/>
            </a:pPr>
            <a:r>
              <a:rPr lang="en-US" sz="2400" dirty="0"/>
              <a:t>to ensure that an organisation is governed effectively.</a:t>
            </a:r>
            <a:endParaRPr lang="en-IE" sz="2400" dirty="0"/>
          </a:p>
          <a:p>
            <a:endParaRPr lang="en-IE" sz="2000" dirty="0"/>
          </a:p>
        </p:txBody>
      </p:sp>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xmlns="" val="21006153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Sample Privacy Website Notice </a:t>
            </a:r>
            <a:r>
              <a:rPr lang="en-IE" dirty="0" smtClean="0"/>
              <a:t>(2)</a:t>
            </a:r>
            <a:endParaRPr lang="en-IE" dirty="0"/>
          </a:p>
        </p:txBody>
      </p:sp>
      <p:sp>
        <p:nvSpPr>
          <p:cNvPr id="3" name="Content Placeholder 2"/>
          <p:cNvSpPr>
            <a:spLocks noGrp="1"/>
          </p:cNvSpPr>
          <p:nvPr>
            <p:ph idx="1"/>
          </p:nvPr>
        </p:nvSpPr>
        <p:spPr/>
        <p:txBody>
          <a:bodyPr>
            <a:normAutofit/>
          </a:bodyPr>
          <a:lstStyle/>
          <a:p>
            <a:r>
              <a:rPr lang="en-IE" sz="2400" dirty="0"/>
              <a:t>We will take </a:t>
            </a:r>
            <a:r>
              <a:rPr lang="en-IE" sz="2400" dirty="0" smtClean="0"/>
              <a:t>all reasonable </a:t>
            </a:r>
            <a:r>
              <a:rPr lang="en-IE" sz="2400" dirty="0"/>
              <a:t>precautions to prevent the loss, misuse or alteration of information you give </a:t>
            </a:r>
            <a:r>
              <a:rPr lang="en-IE" sz="2400" dirty="0" smtClean="0"/>
              <a:t>us</a:t>
            </a:r>
          </a:p>
          <a:p>
            <a:r>
              <a:rPr lang="en-IE" sz="2400" dirty="0"/>
              <a:t>If </a:t>
            </a:r>
            <a:r>
              <a:rPr lang="en-IE" sz="2400" b="1" dirty="0"/>
              <a:t>cookies</a:t>
            </a:r>
            <a:r>
              <a:rPr lang="en-IE" sz="2400" dirty="0"/>
              <a:t> are used they will only be used to assist the purposes set out in this privacy policy, but cookies will not be used if we do not consider them to be </a:t>
            </a:r>
            <a:r>
              <a:rPr lang="en-IE" sz="2400" dirty="0" smtClean="0"/>
              <a:t>necessary</a:t>
            </a:r>
          </a:p>
          <a:p>
            <a:r>
              <a:rPr lang="en-IE" sz="2400" dirty="0"/>
              <a:t>If you would like us to correct or update any information, or if you would like information deleted from our records, then please email us at </a:t>
            </a:r>
            <a:r>
              <a:rPr lang="en-IE" sz="2400" dirty="0" smtClean="0"/>
              <a:t>[insert email address]</a:t>
            </a:r>
          </a:p>
          <a:p>
            <a:r>
              <a:rPr lang="en-GB" sz="2400" dirty="0" smtClean="0"/>
              <a:t>We do not keep data for longer than is necessary </a:t>
            </a:r>
            <a:r>
              <a:rPr lang="en-IE" sz="2400" dirty="0"/>
              <a:t>for the </a:t>
            </a:r>
            <a:r>
              <a:rPr lang="en-IE" sz="2400" dirty="0" smtClean="0"/>
              <a:t>purpose </a:t>
            </a:r>
            <a:r>
              <a:rPr lang="en-IE" sz="2400" dirty="0"/>
              <a:t>for which it was obtained</a:t>
            </a:r>
            <a:endParaRPr lang="en-IE" sz="2400" dirty="0" smtClean="0"/>
          </a:p>
          <a:p>
            <a:endParaRPr lang="en-IE" sz="2400" dirty="0"/>
          </a:p>
        </p:txBody>
      </p:sp>
    </p:spTree>
    <p:extLst>
      <p:ext uri="{BB962C8B-B14F-4D97-AF65-F5344CB8AC3E}">
        <p14:creationId xmlns:p14="http://schemas.microsoft.com/office/powerpoint/2010/main" xmlns="" val="9299815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cookies?</a:t>
            </a:r>
            <a:endParaRPr lang="en-IE"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GB" dirty="0" smtClean="0"/>
              <a:t>Small files stored on a user’s computer</a:t>
            </a:r>
          </a:p>
          <a:p>
            <a:pPr>
              <a:buFont typeface="Wingdings" panose="05000000000000000000" pitchFamily="2" charset="2"/>
              <a:buChar char="Ø"/>
            </a:pPr>
            <a:r>
              <a:rPr lang="en-GB" dirty="0" smtClean="0"/>
              <a:t>Can track user visits and activity</a:t>
            </a:r>
          </a:p>
          <a:p>
            <a:pPr>
              <a:buFont typeface="Wingdings" panose="05000000000000000000" pitchFamily="2" charset="2"/>
              <a:buChar char="Ø"/>
            </a:pPr>
            <a:r>
              <a:rPr lang="en-GB" dirty="0" smtClean="0"/>
              <a:t>Can track user information when they book something online</a:t>
            </a:r>
          </a:p>
          <a:p>
            <a:pPr>
              <a:buFont typeface="Wingdings" panose="05000000000000000000" pitchFamily="2" charset="2"/>
              <a:buChar char="Ø"/>
            </a:pPr>
            <a:r>
              <a:rPr lang="en-GB" dirty="0" smtClean="0"/>
              <a:t>Cookies can help an organisation to analyse how people are using their website: which pages are popular, how long a user spends on each page etc.</a:t>
            </a:r>
          </a:p>
          <a:p>
            <a:pPr>
              <a:buFont typeface="Wingdings" panose="05000000000000000000" pitchFamily="2" charset="2"/>
              <a:buChar char="Ø"/>
            </a:pPr>
            <a:r>
              <a:rPr lang="en-GB" dirty="0" smtClean="0"/>
              <a:t>Any user can view, manage and delete cookies on their own computer</a:t>
            </a:r>
          </a:p>
          <a:p>
            <a:pPr>
              <a:buFont typeface="Wingdings" panose="05000000000000000000" pitchFamily="2" charset="2"/>
              <a:buChar char="Ø"/>
            </a:pPr>
            <a:endParaRPr lang="en-GB" dirty="0" smtClean="0"/>
          </a:p>
          <a:p>
            <a:pPr>
              <a:buFont typeface="Arial" panose="020B0604020202020204" pitchFamily="34" charset="0"/>
              <a:buChar char="•"/>
            </a:pPr>
            <a:endParaRPr lang="en-IE" dirty="0"/>
          </a:p>
        </p:txBody>
      </p:sp>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xmlns="" val="1777519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Data Protection Policy</a:t>
            </a:r>
            <a:br>
              <a:rPr lang="en-IE" dirty="0" smtClean="0"/>
            </a:br>
            <a:endParaRPr lang="en-IE" dirty="0"/>
          </a:p>
        </p:txBody>
      </p:sp>
      <p:sp>
        <p:nvSpPr>
          <p:cNvPr id="3" name="Content Placeholder 2"/>
          <p:cNvSpPr>
            <a:spLocks noGrp="1"/>
          </p:cNvSpPr>
          <p:nvPr>
            <p:ph idx="1"/>
          </p:nvPr>
        </p:nvSpPr>
        <p:spPr/>
        <p:txBody>
          <a:bodyPr>
            <a:normAutofit/>
          </a:bodyPr>
          <a:lstStyle/>
          <a:p>
            <a:r>
              <a:rPr lang="en-IE" sz="2400" dirty="0" smtClean="0"/>
              <a:t>Draw up or review data protection policies and procedures, including how you deal with data breaches</a:t>
            </a:r>
          </a:p>
          <a:p>
            <a:r>
              <a:rPr lang="en-IE" sz="2400" dirty="0" smtClean="0"/>
              <a:t>Decide if you need to appoint a Data Protection Officer (DPO). This is ONLY if you process sensitive personal data on a large scale. </a:t>
            </a:r>
          </a:p>
          <a:p>
            <a:r>
              <a:rPr lang="en-IE" sz="2400" dirty="0" smtClean="0"/>
              <a:t>Most small organisations do not need a DPO but it is useful to have one designated person to oversee data protection</a:t>
            </a:r>
          </a:p>
          <a:p>
            <a:endParaRPr lang="en-IE" sz="2400" dirty="0"/>
          </a:p>
        </p:txBody>
      </p:sp>
    </p:spTree>
    <p:extLst>
      <p:ext uri="{BB962C8B-B14F-4D97-AF65-F5344CB8AC3E}">
        <p14:creationId xmlns:p14="http://schemas.microsoft.com/office/powerpoint/2010/main" xmlns="" val="27267246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Policy Review</a:t>
            </a:r>
            <a:br>
              <a:rPr lang="en-IE" dirty="0" smtClean="0"/>
            </a:br>
            <a:endParaRPr lang="en-IE" dirty="0"/>
          </a:p>
        </p:txBody>
      </p:sp>
      <p:sp>
        <p:nvSpPr>
          <p:cNvPr id="3" name="Content Placeholder 2"/>
          <p:cNvSpPr>
            <a:spLocks noGrp="1"/>
          </p:cNvSpPr>
          <p:nvPr>
            <p:ph idx="1"/>
          </p:nvPr>
        </p:nvSpPr>
        <p:spPr>
          <a:xfrm>
            <a:off x="1097280" y="1362973"/>
            <a:ext cx="10058400" cy="4813539"/>
          </a:xfrm>
        </p:spPr>
        <p:txBody>
          <a:bodyPr>
            <a:normAutofit/>
          </a:bodyPr>
          <a:lstStyle/>
          <a:p>
            <a:r>
              <a:rPr lang="en-IE" sz="2400" dirty="0" smtClean="0"/>
              <a:t>Make sure you review any other existing policies and procedures that may be impacted by GDPR</a:t>
            </a:r>
            <a:r>
              <a:rPr lang="en-IE" sz="2400" dirty="0"/>
              <a:t>:</a:t>
            </a:r>
            <a:r>
              <a:rPr lang="en-IE" sz="2400" dirty="0" smtClean="0"/>
              <a:t> </a:t>
            </a:r>
          </a:p>
          <a:p>
            <a:pPr>
              <a:lnSpc>
                <a:spcPct val="100000"/>
              </a:lnSpc>
              <a:buFont typeface="Wingdings" panose="05000000000000000000" pitchFamily="2" charset="2"/>
              <a:buChar char="ü"/>
            </a:pPr>
            <a:r>
              <a:rPr lang="en-IE" sz="2400" dirty="0"/>
              <a:t>HR</a:t>
            </a:r>
          </a:p>
          <a:p>
            <a:pPr>
              <a:lnSpc>
                <a:spcPct val="100000"/>
              </a:lnSpc>
              <a:buFont typeface="Wingdings" panose="05000000000000000000" pitchFamily="2" charset="2"/>
              <a:buChar char="ü"/>
            </a:pPr>
            <a:r>
              <a:rPr lang="en-IE" sz="2400" dirty="0"/>
              <a:t>Health and Safety records</a:t>
            </a:r>
          </a:p>
          <a:p>
            <a:pPr>
              <a:lnSpc>
                <a:spcPct val="100000"/>
              </a:lnSpc>
              <a:buFont typeface="Wingdings" panose="05000000000000000000" pitchFamily="2" charset="2"/>
              <a:buChar char="ü"/>
            </a:pPr>
            <a:r>
              <a:rPr lang="en-IE" sz="2400" dirty="0"/>
              <a:t>Employment contracts</a:t>
            </a:r>
          </a:p>
          <a:p>
            <a:pPr>
              <a:lnSpc>
                <a:spcPct val="100000"/>
              </a:lnSpc>
              <a:buFont typeface="Wingdings" panose="05000000000000000000" pitchFamily="2" charset="2"/>
              <a:buChar char="ü"/>
            </a:pPr>
            <a:r>
              <a:rPr lang="en-IE" sz="2400" dirty="0"/>
              <a:t>Fundraising</a:t>
            </a:r>
          </a:p>
          <a:p>
            <a:pPr>
              <a:lnSpc>
                <a:spcPct val="100000"/>
              </a:lnSpc>
              <a:buFont typeface="Wingdings" panose="05000000000000000000" pitchFamily="2" charset="2"/>
              <a:buChar char="ü"/>
            </a:pPr>
            <a:r>
              <a:rPr lang="en-IE" sz="2400" dirty="0"/>
              <a:t>Financial records</a:t>
            </a:r>
          </a:p>
          <a:p>
            <a:pPr>
              <a:lnSpc>
                <a:spcPct val="100000"/>
              </a:lnSpc>
              <a:buFont typeface="Wingdings" panose="05000000000000000000" pitchFamily="2" charset="2"/>
              <a:buChar char="ü"/>
            </a:pPr>
            <a:r>
              <a:rPr lang="en-IE" sz="2400" dirty="0"/>
              <a:t>Garda vetting</a:t>
            </a:r>
          </a:p>
          <a:p>
            <a:pPr>
              <a:lnSpc>
                <a:spcPct val="100000"/>
              </a:lnSpc>
              <a:buFont typeface="Wingdings" panose="05000000000000000000" pitchFamily="2" charset="2"/>
              <a:buChar char="ü"/>
            </a:pPr>
            <a:r>
              <a:rPr lang="en-IE" sz="2400" dirty="0"/>
              <a:t>Children and vulnerable </a:t>
            </a:r>
            <a:r>
              <a:rPr lang="en-IE" sz="2400" dirty="0" smtClean="0"/>
              <a:t>adults</a:t>
            </a:r>
            <a:endParaRPr lang="en-IE" sz="2400" dirty="0"/>
          </a:p>
          <a:p>
            <a:endParaRPr lang="en-IE" dirty="0"/>
          </a:p>
        </p:txBody>
      </p:sp>
    </p:spTree>
    <p:extLst>
      <p:ext uri="{BB962C8B-B14F-4D97-AF65-F5344CB8AC3E}">
        <p14:creationId xmlns:p14="http://schemas.microsoft.com/office/powerpoint/2010/main" xmlns="" val="17771263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Access to Personal Data</a:t>
            </a:r>
            <a:endParaRPr lang="en-IE" dirty="0"/>
          </a:p>
        </p:txBody>
      </p:sp>
      <p:sp>
        <p:nvSpPr>
          <p:cNvPr id="3" name="Content Placeholder 2"/>
          <p:cNvSpPr>
            <a:spLocks noGrp="1"/>
          </p:cNvSpPr>
          <p:nvPr>
            <p:ph idx="1"/>
          </p:nvPr>
        </p:nvSpPr>
        <p:spPr>
          <a:xfrm>
            <a:off x="838200" y="1850339"/>
            <a:ext cx="10515600" cy="4351338"/>
          </a:xfrm>
        </p:spPr>
        <p:txBody>
          <a:bodyPr>
            <a:normAutofit/>
          </a:bodyPr>
          <a:lstStyle/>
          <a:p>
            <a:r>
              <a:rPr lang="en-IE" sz="2400" dirty="0" smtClean="0"/>
              <a:t>Review how you deal with people who want to access data you have collected on them. </a:t>
            </a:r>
          </a:p>
          <a:p>
            <a:r>
              <a:rPr lang="en-IE" sz="2400" dirty="0" smtClean="0"/>
              <a:t>Make sure you have systems in place to:</a:t>
            </a:r>
          </a:p>
          <a:p>
            <a:pPr>
              <a:buFont typeface="Wingdings" panose="05000000000000000000" pitchFamily="2" charset="2"/>
              <a:buChar char="ü"/>
            </a:pPr>
            <a:r>
              <a:rPr lang="en-IE" sz="2400" dirty="0" smtClean="0"/>
              <a:t>remove data</a:t>
            </a:r>
          </a:p>
          <a:p>
            <a:pPr>
              <a:buFont typeface="Wingdings" panose="05000000000000000000" pitchFamily="2" charset="2"/>
              <a:buChar char="ü"/>
            </a:pPr>
            <a:r>
              <a:rPr lang="en-IE" sz="2400" dirty="0" smtClean="0"/>
              <a:t>deal with complaints</a:t>
            </a:r>
          </a:p>
          <a:p>
            <a:pPr>
              <a:buFont typeface="Wingdings" panose="05000000000000000000" pitchFamily="2" charset="2"/>
              <a:buChar char="ü"/>
            </a:pPr>
            <a:r>
              <a:rPr lang="en-IE" sz="2400" dirty="0" smtClean="0"/>
              <a:t>correct any errors that arise </a:t>
            </a:r>
            <a:endParaRPr lang="en-IE" sz="2400" dirty="0"/>
          </a:p>
        </p:txBody>
      </p:sp>
    </p:spTree>
    <p:extLst>
      <p:ext uri="{BB962C8B-B14F-4D97-AF65-F5344CB8AC3E}">
        <p14:creationId xmlns:p14="http://schemas.microsoft.com/office/powerpoint/2010/main" xmlns="" val="2770615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to do with existing email databases (1)</a:t>
            </a:r>
            <a:endParaRPr lang="en-IE" dirty="0"/>
          </a:p>
        </p:txBody>
      </p:sp>
      <p:sp>
        <p:nvSpPr>
          <p:cNvPr id="3" name="Content Placeholder 2"/>
          <p:cNvSpPr>
            <a:spLocks noGrp="1"/>
          </p:cNvSpPr>
          <p:nvPr>
            <p:ph idx="1"/>
          </p:nvPr>
        </p:nvSpPr>
        <p:spPr/>
        <p:txBody>
          <a:bodyPr>
            <a:normAutofit/>
          </a:bodyPr>
          <a:lstStyle/>
          <a:p>
            <a:r>
              <a:rPr lang="en-GB" sz="2400" dirty="0" smtClean="0"/>
              <a:t>If your contacts have already given explicit consent, then you can continue to email them</a:t>
            </a:r>
          </a:p>
          <a:p>
            <a:r>
              <a:rPr lang="en-GB" sz="2400" dirty="0" smtClean="0"/>
              <a:t>Do you have evidence to demonstrate their consent?</a:t>
            </a:r>
          </a:p>
          <a:p>
            <a:r>
              <a:rPr lang="en-GB" sz="2400" dirty="0" smtClean="0"/>
              <a:t>Make sure they are aware of their right to withdraw consent (e.g. include a line at the end of your emails inviting people to unsubscribe)</a:t>
            </a:r>
            <a:endParaRPr lang="en-IE" sz="2400" dirty="0"/>
          </a:p>
        </p:txBody>
      </p:sp>
    </p:spTree>
    <p:extLst>
      <p:ext uri="{BB962C8B-B14F-4D97-AF65-F5344CB8AC3E}">
        <p14:creationId xmlns:p14="http://schemas.microsoft.com/office/powerpoint/2010/main" xmlns="" val="23236285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What to do with existing </a:t>
            </a:r>
            <a:r>
              <a:rPr lang="en-IE" dirty="0" smtClean="0"/>
              <a:t>email databases (2)</a:t>
            </a:r>
            <a:endParaRPr lang="en-IE" dirty="0"/>
          </a:p>
        </p:txBody>
      </p:sp>
      <p:sp>
        <p:nvSpPr>
          <p:cNvPr id="3" name="Content Placeholder 2"/>
          <p:cNvSpPr>
            <a:spLocks noGrp="1"/>
          </p:cNvSpPr>
          <p:nvPr>
            <p:ph idx="1"/>
          </p:nvPr>
        </p:nvSpPr>
        <p:spPr/>
        <p:txBody>
          <a:bodyPr>
            <a:normAutofit/>
          </a:bodyPr>
          <a:lstStyle/>
          <a:p>
            <a:r>
              <a:rPr lang="en-IE" sz="2400" dirty="0"/>
              <a:t>If your contacts have </a:t>
            </a:r>
            <a:r>
              <a:rPr lang="en-IE" sz="2400" dirty="0" smtClean="0"/>
              <a:t>not </a:t>
            </a:r>
            <a:r>
              <a:rPr lang="en-IE" sz="2400" dirty="0"/>
              <a:t>given explicit </a:t>
            </a:r>
            <a:r>
              <a:rPr lang="en-IE" sz="2400" dirty="0" smtClean="0"/>
              <a:t>consent:</a:t>
            </a:r>
          </a:p>
          <a:p>
            <a:pPr>
              <a:buFont typeface="Wingdings" panose="05000000000000000000" pitchFamily="2" charset="2"/>
              <a:buChar char="Ø"/>
            </a:pPr>
            <a:r>
              <a:rPr lang="en-IE" sz="2400" dirty="0" smtClean="0"/>
              <a:t>Make sure you want to continue emailing all of them (this may prompt you to do a complete spring clean) </a:t>
            </a:r>
          </a:p>
          <a:p>
            <a:pPr>
              <a:buFont typeface="Wingdings" panose="05000000000000000000" pitchFamily="2" charset="2"/>
              <a:buChar char="Ø"/>
            </a:pPr>
            <a:r>
              <a:rPr lang="en-IE" sz="2400" dirty="0" smtClean="0"/>
              <a:t>Design an opt-in message  that includes a link to e.g. your data protection policy </a:t>
            </a:r>
          </a:p>
          <a:p>
            <a:pPr marL="0" indent="0">
              <a:buNone/>
            </a:pPr>
            <a:endParaRPr lang="en-IE" sz="2400" dirty="0" smtClean="0"/>
          </a:p>
          <a:p>
            <a:pPr>
              <a:buFont typeface="Wingdings" panose="05000000000000000000" pitchFamily="2" charset="2"/>
              <a:buChar char="Ø"/>
            </a:pPr>
            <a:endParaRPr lang="en-IE" sz="2400" dirty="0" smtClean="0"/>
          </a:p>
          <a:p>
            <a:pPr>
              <a:buFont typeface="Wingdings" panose="05000000000000000000" pitchFamily="2" charset="2"/>
              <a:buChar char="Ø"/>
            </a:pPr>
            <a:endParaRPr lang="en-IE" sz="2400" dirty="0"/>
          </a:p>
        </p:txBody>
      </p:sp>
    </p:spTree>
    <p:extLst>
      <p:ext uri="{BB962C8B-B14F-4D97-AF65-F5344CB8AC3E}">
        <p14:creationId xmlns:p14="http://schemas.microsoft.com/office/powerpoint/2010/main" xmlns="" val="7770643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Opt-in Email</a:t>
            </a:r>
            <a:endParaRPr lang="en-IE" dirty="0"/>
          </a:p>
        </p:txBody>
      </p:sp>
      <p:sp>
        <p:nvSpPr>
          <p:cNvPr id="3" name="Content Placeholder 2"/>
          <p:cNvSpPr>
            <a:spLocks noGrp="1"/>
          </p:cNvSpPr>
          <p:nvPr>
            <p:ph idx="1"/>
          </p:nvPr>
        </p:nvSpPr>
        <p:spPr/>
        <p:txBody>
          <a:bodyPr>
            <a:normAutofit/>
          </a:bodyPr>
          <a:lstStyle/>
          <a:p>
            <a:pPr marL="0" indent="0">
              <a:buNone/>
            </a:pPr>
            <a:r>
              <a:rPr lang="en-GB" dirty="0" smtClean="0"/>
              <a:t>Subject line: IMPORTANT INFORMATION FROM [Name of organisation]</a:t>
            </a:r>
          </a:p>
          <a:p>
            <a:pPr marL="0" indent="0">
              <a:buNone/>
            </a:pPr>
            <a:r>
              <a:rPr lang="en-GB" dirty="0" smtClean="0"/>
              <a:t>Dear_____,</a:t>
            </a:r>
          </a:p>
          <a:p>
            <a:pPr marL="0" indent="0">
              <a:buNone/>
            </a:pPr>
            <a:r>
              <a:rPr lang="en-GB" dirty="0" smtClean="0"/>
              <a:t>[Name of organisation]’s mission is to provide you with the best possible supports to [explain your service]. We would like to keep in touch with you. If you want to remain on our mailing list, please reply to this email and indicate “Yes” </a:t>
            </a:r>
            <a:r>
              <a:rPr lang="en-IE" dirty="0" smtClean="0"/>
              <a:t>in the subject line.</a:t>
            </a:r>
            <a:endParaRPr lang="en-IE" dirty="0"/>
          </a:p>
          <a:p>
            <a:pPr marL="0" indent="0">
              <a:buNone/>
            </a:pPr>
            <a:r>
              <a:rPr lang="en-GB" dirty="0" smtClean="0"/>
              <a:t>We do not share your details with third parties. </a:t>
            </a:r>
          </a:p>
          <a:p>
            <a:pPr marL="0" indent="0">
              <a:buNone/>
            </a:pPr>
            <a:r>
              <a:rPr lang="en-GB" dirty="0" smtClean="0"/>
              <a:t>Please note you can withdraw consent at any time by emailing us at [insert email address]. For further details on how our data is stored and used, see:[Link to data protection policy]. [Name of org] complies with the highest possible standards of General Data Protection Regulation (GDPR).</a:t>
            </a:r>
          </a:p>
          <a:p>
            <a:pPr marL="0" indent="0">
              <a:buNone/>
            </a:pPr>
            <a:endParaRPr lang="en-GB" dirty="0" smtClean="0"/>
          </a:p>
          <a:p>
            <a:pPr marL="0" indent="0">
              <a:buNone/>
            </a:pPr>
            <a:endParaRPr lang="en-IE" dirty="0"/>
          </a:p>
        </p:txBody>
      </p:sp>
    </p:spTree>
    <p:extLst>
      <p:ext uri="{BB962C8B-B14F-4D97-AF65-F5344CB8AC3E}">
        <p14:creationId xmlns:p14="http://schemas.microsoft.com/office/powerpoint/2010/main" xmlns="" val="19814208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Protection Policy (1)</a:t>
            </a:r>
            <a:endParaRPr lang="en-IE" dirty="0"/>
          </a:p>
        </p:txBody>
      </p:sp>
      <p:sp>
        <p:nvSpPr>
          <p:cNvPr id="3" name="Content Placeholder 2"/>
          <p:cNvSpPr>
            <a:spLocks noGrp="1"/>
          </p:cNvSpPr>
          <p:nvPr>
            <p:ph idx="1"/>
          </p:nvPr>
        </p:nvSpPr>
        <p:spPr/>
        <p:txBody>
          <a:bodyPr>
            <a:normAutofit/>
          </a:bodyPr>
          <a:lstStyle/>
          <a:p>
            <a:r>
              <a:rPr lang="en-GB" sz="2400" dirty="0" smtClean="0"/>
              <a:t>Policy statement</a:t>
            </a:r>
          </a:p>
          <a:p>
            <a:r>
              <a:rPr lang="en-GB" sz="2400" dirty="0" smtClean="0"/>
              <a:t>Purpose</a:t>
            </a:r>
          </a:p>
          <a:p>
            <a:r>
              <a:rPr lang="en-GB" sz="2400" dirty="0" smtClean="0"/>
              <a:t>Legislation (GDPR)</a:t>
            </a:r>
          </a:p>
          <a:p>
            <a:r>
              <a:rPr lang="en-GB" sz="2400" dirty="0" smtClean="0"/>
              <a:t>Who does data protection apply to?</a:t>
            </a:r>
          </a:p>
          <a:p>
            <a:r>
              <a:rPr lang="en-GB" sz="2400" dirty="0" smtClean="0"/>
              <a:t>What is data processing?</a:t>
            </a:r>
          </a:p>
          <a:p>
            <a:r>
              <a:rPr lang="en-GB" sz="2400" dirty="0" smtClean="0"/>
              <a:t>Roles and responsibilities</a:t>
            </a:r>
          </a:p>
          <a:p>
            <a:r>
              <a:rPr lang="en-GB" sz="2400" dirty="0" smtClean="0"/>
              <a:t>Data recording and storage</a:t>
            </a:r>
            <a:endParaRPr lang="en-IE" sz="2400" dirty="0"/>
          </a:p>
        </p:txBody>
      </p:sp>
    </p:spTree>
    <p:extLst>
      <p:ext uri="{BB962C8B-B14F-4D97-AF65-F5344CB8AC3E}">
        <p14:creationId xmlns:p14="http://schemas.microsoft.com/office/powerpoint/2010/main" xmlns="" val="37816222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Protection Policy (2)</a:t>
            </a:r>
            <a:endParaRPr lang="en-IE" dirty="0"/>
          </a:p>
        </p:txBody>
      </p:sp>
      <p:sp>
        <p:nvSpPr>
          <p:cNvPr id="3" name="Content Placeholder 2"/>
          <p:cNvSpPr>
            <a:spLocks noGrp="1"/>
          </p:cNvSpPr>
          <p:nvPr>
            <p:ph idx="1"/>
          </p:nvPr>
        </p:nvSpPr>
        <p:spPr/>
        <p:txBody>
          <a:bodyPr>
            <a:normAutofit/>
          </a:bodyPr>
          <a:lstStyle/>
          <a:p>
            <a:r>
              <a:rPr lang="en-GB" sz="2400" dirty="0" smtClean="0"/>
              <a:t>Consent</a:t>
            </a:r>
          </a:p>
          <a:p>
            <a:r>
              <a:rPr lang="en-GB" sz="2400" dirty="0" smtClean="0"/>
              <a:t>Access to data</a:t>
            </a:r>
          </a:p>
          <a:p>
            <a:r>
              <a:rPr lang="en-GB" sz="2400" dirty="0" smtClean="0"/>
              <a:t>Granting data requests</a:t>
            </a:r>
          </a:p>
          <a:p>
            <a:r>
              <a:rPr lang="en-GB" sz="2400" dirty="0" smtClean="0"/>
              <a:t>Opt-in and opt-out</a:t>
            </a:r>
          </a:p>
          <a:p>
            <a:r>
              <a:rPr lang="en-GB" sz="2400" dirty="0" smtClean="0"/>
              <a:t>Breaches of data protection</a:t>
            </a:r>
          </a:p>
          <a:p>
            <a:r>
              <a:rPr lang="en-GB" sz="2400" dirty="0" smtClean="0"/>
              <a:t>Review and audit</a:t>
            </a:r>
            <a:endParaRPr lang="en-IE" sz="2400" dirty="0"/>
          </a:p>
        </p:txBody>
      </p:sp>
    </p:spTree>
    <p:extLst>
      <p:ext uri="{BB962C8B-B14F-4D97-AF65-F5344CB8AC3E}">
        <p14:creationId xmlns:p14="http://schemas.microsoft.com/office/powerpoint/2010/main" xmlns="" val="525138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148" y="458142"/>
            <a:ext cx="10296877" cy="4893647"/>
          </a:xfrm>
          <a:prstGeom prst="rect">
            <a:avLst/>
          </a:prstGeom>
          <a:noFill/>
        </p:spPr>
        <p:txBody>
          <a:bodyPr wrap="square" rtlCol="0">
            <a:spAutoFit/>
          </a:bodyPr>
          <a:lstStyle/>
          <a:p>
            <a:r>
              <a:rPr lang="en-US" sz="2400" b="1" dirty="0"/>
              <a:t>The 5 main Principles of the Governance Code</a:t>
            </a:r>
            <a:endParaRPr lang="en-IE" sz="2400" b="1" dirty="0"/>
          </a:p>
          <a:p>
            <a:r>
              <a:rPr lang="en-US" sz="2400" b="1" dirty="0"/>
              <a:t> </a:t>
            </a:r>
            <a:endParaRPr lang="en-IE" sz="2400" dirty="0"/>
          </a:p>
          <a:p>
            <a:pPr marL="342900" lvl="0" indent="-342900">
              <a:buFont typeface="+mj-lt"/>
              <a:buAutoNum type="arabicPeriod"/>
            </a:pPr>
            <a:r>
              <a:rPr lang="en-IE" sz="2400" dirty="0"/>
              <a:t>Leading</a:t>
            </a:r>
            <a:br>
              <a:rPr lang="en-IE" sz="2400" dirty="0"/>
            </a:br>
            <a:endParaRPr lang="en-IE" sz="2400" dirty="0"/>
          </a:p>
          <a:p>
            <a:pPr marL="342900" lvl="0" indent="-342900">
              <a:buFont typeface="+mj-lt"/>
              <a:buAutoNum type="arabicPeriod"/>
            </a:pPr>
            <a:r>
              <a:rPr lang="en-IE" sz="2400" dirty="0"/>
              <a:t>Exercising </a:t>
            </a:r>
            <a:r>
              <a:rPr lang="en-IE" sz="2400" dirty="0" smtClean="0"/>
              <a:t>Control</a:t>
            </a:r>
            <a:br>
              <a:rPr lang="en-IE" sz="2400" dirty="0" smtClean="0"/>
            </a:br>
            <a:endParaRPr lang="en-IE" sz="2400" dirty="0" smtClean="0"/>
          </a:p>
          <a:p>
            <a:pPr marL="342900" lvl="0" indent="-342900">
              <a:buFont typeface="+mj-lt"/>
              <a:buAutoNum type="arabicPeriod"/>
            </a:pPr>
            <a:r>
              <a:rPr lang="en-IE" sz="2400" dirty="0" smtClean="0"/>
              <a:t>Being </a:t>
            </a:r>
            <a:r>
              <a:rPr lang="en-IE" sz="2400" dirty="0"/>
              <a:t>Transparent and Accountable</a:t>
            </a:r>
            <a:br>
              <a:rPr lang="en-IE" sz="2400" dirty="0"/>
            </a:br>
            <a:endParaRPr lang="en-IE" sz="2400" dirty="0"/>
          </a:p>
          <a:p>
            <a:pPr marL="342900" lvl="0" indent="-342900">
              <a:buFont typeface="+mj-lt"/>
              <a:buAutoNum type="arabicPeriod"/>
            </a:pPr>
            <a:r>
              <a:rPr lang="en-IE" sz="2400" dirty="0"/>
              <a:t>Working </a:t>
            </a:r>
            <a:r>
              <a:rPr lang="en-IE" sz="2400" dirty="0" smtClean="0"/>
              <a:t>Effectively</a:t>
            </a:r>
            <a:br>
              <a:rPr lang="en-IE" sz="2400" dirty="0" smtClean="0"/>
            </a:br>
            <a:endParaRPr lang="en-IE" sz="2400" dirty="0" smtClean="0"/>
          </a:p>
          <a:p>
            <a:pPr marL="342900" lvl="0" indent="-342900">
              <a:buFont typeface="+mj-lt"/>
              <a:buAutoNum type="arabicPeriod"/>
            </a:pPr>
            <a:r>
              <a:rPr lang="en-IE" sz="2400" dirty="0" smtClean="0"/>
              <a:t>Behaving </a:t>
            </a:r>
            <a:r>
              <a:rPr lang="en-IE" sz="2400" dirty="0"/>
              <a:t>with Integrity</a:t>
            </a:r>
          </a:p>
          <a:p>
            <a:r>
              <a:rPr lang="en-US" sz="2400" dirty="0"/>
              <a:t>  </a:t>
            </a:r>
            <a:endParaRPr lang="en-IE" sz="2400" dirty="0"/>
          </a:p>
          <a:p>
            <a:endParaRPr lang="en-IE" sz="2400" dirty="0"/>
          </a:p>
        </p:txBody>
      </p:sp>
      <p:sp>
        <p:nvSpPr>
          <p:cNvPr id="3" name="Footer Placeholder 2"/>
          <p:cNvSpPr>
            <a:spLocks noGrp="1"/>
          </p:cNvSpPr>
          <p:nvPr>
            <p:ph type="ftr" sz="quarter" idx="11"/>
          </p:nvPr>
        </p:nvSpPr>
        <p:spPr/>
        <p:txBody>
          <a:bodyPr/>
          <a:lstStyle/>
          <a:p>
            <a:r>
              <a:rPr lang="en-US" smtClean="0"/>
              <a:t>©CarmichaelCentre</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xmlns="" val="9696147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Legislative Retention Periods for Employee Records</a:t>
            </a:r>
            <a:endParaRPr lang="en-IE"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IE" sz="2400" dirty="0" smtClean="0"/>
              <a:t>Recruitment </a:t>
            </a:r>
            <a:r>
              <a:rPr lang="en-IE" sz="2400" dirty="0"/>
              <a:t>– 12 months – e.g. CVs, interview notes </a:t>
            </a:r>
            <a:endParaRPr lang="en-IE" sz="2400" dirty="0" smtClean="0"/>
          </a:p>
          <a:p>
            <a:pPr>
              <a:buFont typeface="Wingdings" panose="05000000000000000000" pitchFamily="2" charset="2"/>
              <a:buChar char="Ø"/>
            </a:pPr>
            <a:r>
              <a:rPr lang="en-IE" sz="2400" dirty="0"/>
              <a:t>Employees contracts – 7 years (current and 6) </a:t>
            </a:r>
            <a:endParaRPr lang="en-IE" sz="2400" dirty="0" smtClean="0"/>
          </a:p>
          <a:p>
            <a:pPr>
              <a:buFont typeface="Wingdings" panose="05000000000000000000" pitchFamily="2" charset="2"/>
              <a:buChar char="Ø"/>
            </a:pPr>
            <a:r>
              <a:rPr lang="en-IE" sz="2400" dirty="0"/>
              <a:t>Employees tax records – 6 years </a:t>
            </a:r>
            <a:endParaRPr lang="en-IE" sz="2400" dirty="0" smtClean="0"/>
          </a:p>
          <a:p>
            <a:pPr>
              <a:buFont typeface="Wingdings" panose="05000000000000000000" pitchFamily="2" charset="2"/>
              <a:buChar char="Ø"/>
            </a:pPr>
            <a:r>
              <a:rPr lang="en-IE" sz="2400" dirty="0"/>
              <a:t>Sickness records – no legislative period but 3 years </a:t>
            </a:r>
            <a:r>
              <a:rPr lang="en-IE" sz="2400" dirty="0" smtClean="0"/>
              <a:t>recommended</a:t>
            </a:r>
          </a:p>
          <a:p>
            <a:pPr>
              <a:buFont typeface="Wingdings" panose="05000000000000000000" pitchFamily="2" charset="2"/>
              <a:buChar char="Ø"/>
            </a:pPr>
            <a:r>
              <a:rPr lang="en-IE" sz="2400" dirty="0"/>
              <a:t>Training and awards – no </a:t>
            </a:r>
            <a:r>
              <a:rPr lang="en-IE" sz="2400" dirty="0" smtClean="0"/>
              <a:t>legislative period </a:t>
            </a:r>
            <a:r>
              <a:rPr lang="en-IE" sz="2400" dirty="0"/>
              <a:t>but 1-3 </a:t>
            </a:r>
            <a:r>
              <a:rPr lang="en-IE" sz="2400" dirty="0" smtClean="0"/>
              <a:t>years recommended</a:t>
            </a:r>
          </a:p>
          <a:p>
            <a:pPr>
              <a:buFont typeface="Wingdings" panose="05000000000000000000" pitchFamily="2" charset="2"/>
              <a:buChar char="Ø"/>
            </a:pPr>
            <a:r>
              <a:rPr lang="en-IE" sz="2400" dirty="0"/>
              <a:t>Health and Safety – records of major accidents and dangerous occurrences – 10 years </a:t>
            </a:r>
          </a:p>
          <a:p>
            <a:pPr marL="0" indent="0">
              <a:buNone/>
            </a:pPr>
            <a:endParaRPr lang="en-IE" dirty="0"/>
          </a:p>
          <a:p>
            <a:pPr>
              <a:buFont typeface="Wingdings" panose="05000000000000000000" pitchFamily="2" charset="2"/>
              <a:buChar char="Ø"/>
            </a:pPr>
            <a:endParaRPr lang="en-IE" dirty="0" smtClean="0"/>
          </a:p>
          <a:p>
            <a:pPr>
              <a:buFont typeface="Wingdings" panose="05000000000000000000" pitchFamily="2" charset="2"/>
              <a:buChar char="Ø"/>
            </a:pPr>
            <a:endParaRPr lang="en-IE" dirty="0"/>
          </a:p>
        </p:txBody>
      </p:sp>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40</a:t>
            </a:fld>
            <a:endParaRPr lang="en-US" dirty="0"/>
          </a:p>
        </p:txBody>
      </p:sp>
    </p:spTree>
    <p:extLst>
      <p:ext uri="{BB962C8B-B14F-4D97-AF65-F5344CB8AC3E}">
        <p14:creationId xmlns:p14="http://schemas.microsoft.com/office/powerpoint/2010/main" xmlns="" val="1859219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Six Things to Consider</a:t>
            </a:r>
            <a:endParaRPr lang="en-IE" dirty="0"/>
          </a:p>
        </p:txBody>
      </p:sp>
      <p:sp>
        <p:nvSpPr>
          <p:cNvPr id="3" name="Content Placeholder 2"/>
          <p:cNvSpPr>
            <a:spLocks noGrp="1"/>
          </p:cNvSpPr>
          <p:nvPr>
            <p:ph idx="1"/>
          </p:nvPr>
        </p:nvSpPr>
        <p:spPr/>
        <p:txBody>
          <a:bodyPr>
            <a:normAutofit/>
          </a:bodyPr>
          <a:lstStyle/>
          <a:p>
            <a:r>
              <a:rPr lang="en-GB" sz="2400" dirty="0" smtClean="0"/>
              <a:t>Personal Data</a:t>
            </a:r>
          </a:p>
          <a:p>
            <a:r>
              <a:rPr lang="en-GB" sz="2400" dirty="0" smtClean="0"/>
              <a:t>Consent</a:t>
            </a:r>
          </a:p>
          <a:p>
            <a:r>
              <a:rPr lang="en-GB" sz="2400" dirty="0" smtClean="0"/>
              <a:t>Privacy Website Notice</a:t>
            </a:r>
          </a:p>
          <a:p>
            <a:r>
              <a:rPr lang="en-GB" sz="2400" dirty="0" smtClean="0"/>
              <a:t>Data Protection Policy</a:t>
            </a:r>
          </a:p>
          <a:p>
            <a:r>
              <a:rPr lang="en-GB" sz="2400" dirty="0" smtClean="0"/>
              <a:t>Policy Review</a:t>
            </a:r>
          </a:p>
          <a:p>
            <a:r>
              <a:rPr lang="en-GB" sz="2400" dirty="0" smtClean="0"/>
              <a:t>Access to Personal Data</a:t>
            </a:r>
          </a:p>
          <a:p>
            <a:pPr marL="0" indent="0">
              <a:buNone/>
            </a:pPr>
            <a:endParaRPr lang="en-GB" sz="2400" dirty="0" smtClean="0"/>
          </a:p>
          <a:p>
            <a:pPr marL="0" indent="0">
              <a:buNone/>
            </a:pPr>
            <a:r>
              <a:rPr lang="en-IE" sz="2400" dirty="0" smtClean="0">
                <a:hlinkClick r:id="rId2"/>
              </a:rPr>
              <a:t>www.dataprotection.ie</a:t>
            </a:r>
            <a:r>
              <a:rPr lang="en-IE" sz="2400" dirty="0" smtClean="0"/>
              <a:t> </a:t>
            </a:r>
            <a:endParaRPr lang="en-IE" sz="2400" dirty="0"/>
          </a:p>
        </p:txBody>
      </p:sp>
    </p:spTree>
    <p:extLst>
      <p:ext uri="{BB962C8B-B14F-4D97-AF65-F5344CB8AC3E}">
        <p14:creationId xmlns:p14="http://schemas.microsoft.com/office/powerpoint/2010/main" xmlns="" val="3780353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457199" y="274638"/>
            <a:ext cx="10210801" cy="1143000"/>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b="1" dirty="0" smtClean="0">
                <a:ea typeface="ＭＳ Ｐゴシック" panose="020B0600070205080204" pitchFamily="34" charset="-128"/>
              </a:rPr>
              <a:t>Principle 1- Leading Our Organisation </a:t>
            </a:r>
          </a:p>
        </p:txBody>
      </p:sp>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xmlns="" val="4148213690"/>
              </p:ext>
            </p:extLst>
          </p:nvPr>
        </p:nvGraphicFramePr>
        <p:xfrm>
          <a:off x="572529" y="1149865"/>
          <a:ext cx="10639953" cy="4071886"/>
        </p:xfrm>
        <a:graphic>
          <a:graphicData uri="http://schemas.openxmlformats.org/drawingml/2006/table">
            <a:tbl>
              <a:tblPr firstRow="1" bandRow="1">
                <a:tableStyleId>{7E9639D4-E3E2-4D34-9284-5A2195B3D0D7}</a:tableStyleId>
              </a:tblPr>
              <a:tblGrid>
                <a:gridCol w="2112730"/>
                <a:gridCol w="8527223"/>
              </a:tblGrid>
              <a:tr h="579569">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Calibri" pitchFamily="-106" charset="0"/>
                          <a:ea typeface="ＭＳ Ｐゴシック" pitchFamily="-106" charset="-128"/>
                          <a:cs typeface="+mn-cs"/>
                        </a:rPr>
                        <a:t>Principle 1</a:t>
                      </a:r>
                      <a:endParaRPr kumimoji="0" lang="en-US" sz="1800" b="1" i="0" u="none" strike="noStrike" kern="1200" cap="none" normalizeH="0" baseline="0" dirty="0">
                        <a:ln>
                          <a:noFill/>
                        </a:ln>
                        <a:solidFill>
                          <a:schemeClr val="tx1"/>
                        </a:solidFill>
                        <a:effectLst/>
                        <a:latin typeface="Calibri" pitchFamily="-106" charset="0"/>
                        <a:ea typeface="ＭＳ Ｐゴシック" pitchFamily="-106" charset="-128"/>
                        <a:cs typeface="+mn-cs"/>
                      </a:endParaRPr>
                    </a:p>
                  </a:txBody>
                  <a:tcPr marT="45722" marB="45722"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Calibri" pitchFamily="-106" charset="0"/>
                          <a:ea typeface="ＭＳ Ｐゴシック" pitchFamily="-106" charset="-128"/>
                          <a:cs typeface="+mn-cs"/>
                        </a:rPr>
                        <a:t>Implementation Actions</a:t>
                      </a:r>
                      <a:endParaRPr kumimoji="0" lang="en-US" sz="1800" b="1" i="0" u="none" strike="noStrike" kern="1200" cap="none" normalizeH="0" baseline="0" dirty="0">
                        <a:ln>
                          <a:noFill/>
                        </a:ln>
                        <a:solidFill>
                          <a:schemeClr val="tx1"/>
                        </a:solidFill>
                        <a:effectLst/>
                        <a:latin typeface="Calibri" pitchFamily="-106" charset="0"/>
                        <a:ea typeface="ＭＳ Ｐゴシック" pitchFamily="-106" charset="-128"/>
                        <a:cs typeface="+mn-cs"/>
                      </a:endParaRPr>
                    </a:p>
                  </a:txBody>
                  <a:tcPr marT="45722" marB="45722" anchor="ct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solidFill>
                      <a:schemeClr val="bg1">
                        <a:lumMod val="85000"/>
                      </a:schemeClr>
                    </a:solidFill>
                  </a:tcPr>
                </a:tc>
              </a:tr>
              <a:tr h="3492317">
                <a:tc>
                  <a:txBody>
                    <a:bodyPr/>
                    <a:lstStyle/>
                    <a:p>
                      <a:endParaRPr lang="en-US" sz="1800" b="1" kern="1200" dirty="0">
                        <a:solidFill>
                          <a:schemeClr val="tx1"/>
                        </a:solidFill>
                        <a:latin typeface="+mn-lt"/>
                        <a:ea typeface="+mn-ea"/>
                        <a:cs typeface="+mn-cs"/>
                      </a:endParaRPr>
                    </a:p>
                  </a:txBody>
                  <a:tcPr marT="45722" marB="4572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IE" sz="2400" kern="1200" dirty="0" smtClean="0">
                          <a:solidFill>
                            <a:schemeClr val="tx1"/>
                          </a:solidFill>
                          <a:latin typeface="Calibri" panose="020F0502020204030204" pitchFamily="34" charset="0"/>
                          <a:ea typeface="+mn-ea"/>
                          <a:cs typeface="+mn-cs"/>
                        </a:rPr>
                        <a:t>Agree the purpose and objectives of your group. </a:t>
                      </a:r>
                      <a:r>
                        <a:rPr lang="en-US" sz="2400" kern="1200" dirty="0" smtClean="0">
                          <a:solidFill>
                            <a:schemeClr val="tx1"/>
                          </a:solidFill>
                          <a:latin typeface="Calibri" panose="020F0502020204030204" pitchFamily="34" charset="0"/>
                          <a:ea typeface="+mn-ea"/>
                          <a:cs typeface="+mn-cs"/>
                        </a:rPr>
                        <a:t/>
                      </a:r>
                      <a:br>
                        <a:rPr lang="en-US" sz="2400" kern="1200" dirty="0" smtClean="0">
                          <a:solidFill>
                            <a:schemeClr val="tx1"/>
                          </a:solidFill>
                          <a:latin typeface="Calibri" panose="020F0502020204030204" pitchFamily="34" charset="0"/>
                          <a:ea typeface="+mn-ea"/>
                          <a:cs typeface="+mn-cs"/>
                        </a:rPr>
                      </a:br>
                      <a:endParaRPr lang="en-US" sz="2400" kern="1200" dirty="0" smtClean="0">
                        <a:solidFill>
                          <a:schemeClr val="tx1"/>
                        </a:solidFill>
                        <a:latin typeface="Calibri" panose="020F0502020204030204" pitchFamily="34" charset="0"/>
                        <a:ea typeface="+mn-ea"/>
                        <a:cs typeface="+mn-cs"/>
                      </a:endParaRPr>
                    </a:p>
                    <a:p>
                      <a:r>
                        <a:rPr lang="en-IE" sz="2400" kern="1200" dirty="0" smtClean="0">
                          <a:solidFill>
                            <a:schemeClr val="tx1"/>
                          </a:solidFill>
                          <a:effectLst/>
                          <a:latin typeface="+mn-lt"/>
                          <a:ea typeface="+mn-ea"/>
                          <a:cs typeface="+mn-cs"/>
                        </a:rPr>
                        <a:t>Write this out in the form of a </a:t>
                      </a:r>
                      <a:r>
                        <a:rPr lang="en-IE" sz="2400" b="1" kern="1200" dirty="0" smtClean="0">
                          <a:solidFill>
                            <a:schemeClr val="tx1"/>
                          </a:solidFill>
                          <a:effectLst/>
                          <a:latin typeface="+mn-lt"/>
                          <a:ea typeface="+mn-ea"/>
                          <a:cs typeface="+mn-cs"/>
                        </a:rPr>
                        <a:t>constitution </a:t>
                      </a:r>
                      <a:r>
                        <a:rPr lang="en-IE" sz="2400" kern="1200" dirty="0" smtClean="0">
                          <a:solidFill>
                            <a:schemeClr val="tx1"/>
                          </a:solidFill>
                          <a:effectLst/>
                          <a:latin typeface="+mn-lt"/>
                          <a:ea typeface="+mn-ea"/>
                          <a:cs typeface="+mn-cs"/>
                        </a:rPr>
                        <a:t>for the organisation.</a:t>
                      </a:r>
                      <a:endParaRPr lang="en-US" sz="2400" dirty="0" smtClean="0">
                        <a:latin typeface="Calibri" panose="020F0502020204030204" pitchFamily="34" charset="0"/>
                      </a:endParaRPr>
                    </a:p>
                    <a:p>
                      <a:endParaRPr lang="en-US" sz="2400" dirty="0" smtClean="0">
                        <a:latin typeface="Calibri" panose="020F0502020204030204" pitchFamily="34" charset="0"/>
                      </a:endParaRPr>
                    </a:p>
                    <a:p>
                      <a:r>
                        <a:rPr lang="en-IE" sz="2400" kern="1200" dirty="0" smtClean="0">
                          <a:solidFill>
                            <a:schemeClr val="tx1"/>
                          </a:solidFill>
                          <a:effectLst/>
                          <a:latin typeface="+mn-lt"/>
                          <a:ea typeface="+mn-ea"/>
                          <a:cs typeface="+mn-cs"/>
                        </a:rPr>
                        <a:t>Develop and agree written policies as to how you want things to work where necessary. </a:t>
                      </a:r>
                      <a:endParaRPr lang="en-US" sz="2400" dirty="0" smtClean="0">
                        <a:latin typeface="Calibri" panose="020F0502020204030204" pitchFamily="34" charset="0"/>
                      </a:endParaRPr>
                    </a:p>
                  </a:txBody>
                  <a:tcPr marT="45722" marB="45722"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1538121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457200" y="274638"/>
            <a:ext cx="9922476" cy="1143000"/>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b="1" dirty="0" smtClean="0">
                <a:ea typeface="ＭＳ Ｐゴシック" panose="020B0600070205080204" pitchFamily="34" charset="-128"/>
              </a:rPr>
              <a:t>Principle 1- Leading Our Organisation </a:t>
            </a:r>
          </a:p>
        </p:txBody>
      </p:sp>
      <p:graphicFrame>
        <p:nvGraphicFramePr>
          <p:cNvPr id="3" name="Table 2"/>
          <p:cNvGraphicFramePr>
            <a:graphicFrameLocks noGrp="1"/>
          </p:cNvGraphicFramePr>
          <p:nvPr>
            <p:extLst>
              <p:ext uri="{D42A27DB-BD31-4B8C-83A1-F6EECF244321}">
                <p14:modId xmlns:p14="http://schemas.microsoft.com/office/powerpoint/2010/main" xmlns="" val="1012429933"/>
              </p:ext>
            </p:extLst>
          </p:nvPr>
        </p:nvGraphicFramePr>
        <p:xfrm>
          <a:off x="572529" y="1149865"/>
          <a:ext cx="11075773" cy="4953453"/>
        </p:xfrm>
        <a:graphic>
          <a:graphicData uri="http://schemas.openxmlformats.org/drawingml/2006/table">
            <a:tbl>
              <a:tblPr firstRow="1" bandRow="1">
                <a:tableStyleId>{7E9639D4-E3E2-4D34-9284-5A2195B3D0D7}</a:tableStyleId>
              </a:tblPr>
              <a:tblGrid>
                <a:gridCol w="2199269"/>
                <a:gridCol w="8876504"/>
              </a:tblGrid>
              <a:tr h="579569">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mn-lt"/>
                          <a:ea typeface="ＭＳ Ｐゴシック" pitchFamily="-106" charset="-128"/>
                          <a:cs typeface="+mn-cs"/>
                        </a:rPr>
                        <a:t>Principle 1</a:t>
                      </a:r>
                      <a:endParaRPr kumimoji="0" lang="en-US" sz="1800" b="1" i="0" u="none" strike="noStrike" kern="1200" cap="none" normalizeH="0" baseline="0" dirty="0">
                        <a:ln>
                          <a:noFill/>
                        </a:ln>
                        <a:solidFill>
                          <a:schemeClr val="tx1"/>
                        </a:solidFill>
                        <a:effectLst/>
                        <a:latin typeface="+mn-lt"/>
                        <a:ea typeface="ＭＳ Ｐゴシック" pitchFamily="-106" charset="-128"/>
                        <a:cs typeface="+mn-cs"/>
                      </a:endParaRPr>
                    </a:p>
                  </a:txBody>
                  <a:tcPr marT="45722" marB="45722"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mn-lt"/>
                          <a:ea typeface="ＭＳ Ｐゴシック" pitchFamily="-106" charset="-128"/>
                          <a:cs typeface="+mn-cs"/>
                        </a:rPr>
                        <a:t>Implementation Actions</a:t>
                      </a:r>
                      <a:endParaRPr kumimoji="0" lang="en-US" sz="1800" b="1" i="0" u="none" strike="noStrike" kern="1200" cap="none" normalizeH="0" baseline="0" dirty="0">
                        <a:ln>
                          <a:noFill/>
                        </a:ln>
                        <a:solidFill>
                          <a:schemeClr val="tx1"/>
                        </a:solidFill>
                        <a:effectLst/>
                        <a:latin typeface="+mn-lt"/>
                        <a:ea typeface="ＭＳ Ｐゴシック" pitchFamily="-106" charset="-128"/>
                        <a:cs typeface="+mn-cs"/>
                      </a:endParaRPr>
                    </a:p>
                  </a:txBody>
                  <a:tcPr marT="45722" marB="45722" anchor="ct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solidFill>
                      <a:schemeClr val="bg1">
                        <a:lumMod val="85000"/>
                      </a:schemeClr>
                    </a:solidFill>
                  </a:tcPr>
                </a:tc>
              </a:tr>
              <a:tr h="4355970">
                <a:tc>
                  <a:txBody>
                    <a:bodyPr/>
                    <a:lstStyle/>
                    <a:p>
                      <a:endParaRPr lang="en-US" sz="1800" b="1" dirty="0">
                        <a:latin typeface="+mn-lt"/>
                      </a:endParaRPr>
                    </a:p>
                  </a:txBody>
                  <a:tcPr marT="45722" marB="4572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IE" sz="2400" kern="1200" dirty="0" smtClean="0">
                          <a:solidFill>
                            <a:schemeClr val="tx1"/>
                          </a:solidFill>
                          <a:effectLst/>
                          <a:latin typeface="+mn-lt"/>
                          <a:ea typeface="+mn-ea"/>
                          <a:cs typeface="+mn-cs"/>
                        </a:rPr>
                        <a:t>Agree and write down a work plan – ideally every year. This plan should have:</a:t>
                      </a:r>
                    </a:p>
                    <a:p>
                      <a:endParaRPr lang="en-IE" sz="2400" kern="1200" dirty="0" smtClean="0">
                        <a:solidFill>
                          <a:schemeClr val="tx1"/>
                        </a:solidFill>
                        <a:effectLst/>
                        <a:latin typeface="+mn-lt"/>
                        <a:ea typeface="+mn-ea"/>
                        <a:cs typeface="+mn-cs"/>
                      </a:endParaRPr>
                    </a:p>
                    <a:p>
                      <a:pPr marL="285750" lvl="0" indent="-285750">
                        <a:buFont typeface="Arial" panose="020B0604020202020204" pitchFamily="34" charset="0"/>
                        <a:buChar char="•"/>
                      </a:pPr>
                      <a:r>
                        <a:rPr lang="en-IE" sz="2400" kern="1200" dirty="0" smtClean="0">
                          <a:solidFill>
                            <a:schemeClr val="tx1"/>
                          </a:solidFill>
                          <a:effectLst/>
                          <a:latin typeface="+mn-lt"/>
                          <a:ea typeface="+mn-ea"/>
                          <a:cs typeface="+mn-cs"/>
                        </a:rPr>
                        <a:t>the most important actions to meet objectives;</a:t>
                      </a:r>
                    </a:p>
                    <a:p>
                      <a:pPr marL="285750" lvl="0" indent="-285750">
                        <a:buFont typeface="Arial" panose="020B0604020202020204" pitchFamily="34" charset="0"/>
                        <a:buChar char="•"/>
                      </a:pPr>
                      <a:r>
                        <a:rPr lang="en-IE" sz="2400" kern="1200" dirty="0" smtClean="0">
                          <a:solidFill>
                            <a:schemeClr val="tx1"/>
                          </a:solidFill>
                          <a:effectLst/>
                          <a:latin typeface="+mn-lt"/>
                          <a:ea typeface="+mn-ea"/>
                          <a:cs typeface="+mn-cs"/>
                        </a:rPr>
                        <a:t>timelines to achieve these actions;</a:t>
                      </a:r>
                    </a:p>
                    <a:p>
                      <a:pPr marL="285750" lvl="0" indent="-285750">
                        <a:buFont typeface="Arial" panose="020B0604020202020204" pitchFamily="34" charset="0"/>
                        <a:buChar char="•"/>
                      </a:pPr>
                      <a:r>
                        <a:rPr lang="en-IE" sz="2400" kern="1200" dirty="0" smtClean="0">
                          <a:solidFill>
                            <a:schemeClr val="tx1"/>
                          </a:solidFill>
                          <a:effectLst/>
                          <a:latin typeface="+mn-lt"/>
                          <a:ea typeface="+mn-ea"/>
                          <a:cs typeface="+mn-cs"/>
                        </a:rPr>
                        <a:t>the breakdown of the budget; and</a:t>
                      </a:r>
                    </a:p>
                    <a:p>
                      <a:pPr marL="285750" indent="-285750">
                        <a:buFont typeface="Arial" panose="020B0604020202020204" pitchFamily="34" charset="0"/>
                        <a:buChar char="•"/>
                      </a:pPr>
                      <a:r>
                        <a:rPr lang="en-IE" sz="2400" kern="1200" dirty="0" smtClean="0">
                          <a:solidFill>
                            <a:schemeClr val="tx1"/>
                          </a:solidFill>
                          <a:effectLst/>
                          <a:latin typeface="+mn-lt"/>
                          <a:ea typeface="+mn-ea"/>
                          <a:cs typeface="+mn-cs"/>
                        </a:rPr>
                        <a:t>a description of how the money will be raised.</a:t>
                      </a:r>
                      <a:endParaRPr lang="en-US" sz="2400" dirty="0" smtClean="0">
                        <a:latin typeface="+mn-lt"/>
                      </a:endParaRPr>
                    </a:p>
                    <a:p>
                      <a:r>
                        <a:rPr lang="en-US" sz="2400" kern="1200" dirty="0" smtClean="0">
                          <a:solidFill>
                            <a:schemeClr val="tx1"/>
                          </a:solidFill>
                          <a:latin typeface="+mn-lt"/>
                          <a:ea typeface="+mn-ea"/>
                          <a:cs typeface="+mn-cs"/>
                        </a:rPr>
                        <a:t/>
                      </a:r>
                      <a:br>
                        <a:rPr lang="en-US" sz="2400" kern="1200" dirty="0" smtClean="0">
                          <a:solidFill>
                            <a:schemeClr val="tx1"/>
                          </a:solidFill>
                          <a:latin typeface="+mn-lt"/>
                          <a:ea typeface="+mn-ea"/>
                          <a:cs typeface="+mn-cs"/>
                        </a:rPr>
                      </a:br>
                      <a:r>
                        <a:rPr lang="en-IE" sz="2400" kern="1200" dirty="0" smtClean="0">
                          <a:solidFill>
                            <a:schemeClr val="tx1"/>
                          </a:solidFill>
                          <a:effectLst/>
                          <a:latin typeface="+mn-lt"/>
                          <a:ea typeface="+mn-ea"/>
                          <a:cs typeface="+mn-cs"/>
                        </a:rPr>
                        <a:t>Agree who is going to take responsibility for the actions to carry out the plan.</a:t>
                      </a:r>
                      <a:endParaRPr lang="en-US" sz="2400" dirty="0" smtClean="0">
                        <a:latin typeface="+mn-lt"/>
                      </a:endParaRPr>
                    </a:p>
                    <a:p>
                      <a:pPr marL="74295" marR="414655">
                        <a:spcBef>
                          <a:spcPts val="300"/>
                        </a:spcBef>
                        <a:spcAft>
                          <a:spcPts val="0"/>
                        </a:spcAft>
                      </a:pPr>
                      <a:r>
                        <a:rPr lang="en-IE" sz="1800" kern="1200" dirty="0" smtClean="0">
                          <a:solidFill>
                            <a:schemeClr val="tx1"/>
                          </a:solidFill>
                          <a:effectLst/>
                          <a:latin typeface="+mn-lt"/>
                          <a:ea typeface="+mn-ea"/>
                          <a:cs typeface="+mn-cs"/>
                        </a:rPr>
                        <a:t> </a:t>
                      </a:r>
                    </a:p>
                    <a:p>
                      <a:pPr marL="74295" marR="414655">
                        <a:spcBef>
                          <a:spcPts val="300"/>
                        </a:spcBef>
                        <a:spcAft>
                          <a:spcPts val="0"/>
                        </a:spcAft>
                      </a:pPr>
                      <a:endParaRPr lang="en-IE" sz="1800" kern="1200" dirty="0" smtClean="0">
                        <a:solidFill>
                          <a:schemeClr val="tx1"/>
                        </a:solidFill>
                        <a:effectLst/>
                        <a:latin typeface="+mn-lt"/>
                        <a:ea typeface="+mn-ea"/>
                        <a:cs typeface="+mn-cs"/>
                      </a:endParaRPr>
                    </a:p>
                  </a:txBody>
                  <a:tcPr marT="45722" marB="45722"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bl>
          </a:graphicData>
        </a:graphic>
      </p:graphicFrame>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xmlns="" val="465603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628650" y="365126"/>
            <a:ext cx="7886700" cy="1325563"/>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b="1" dirty="0" smtClean="0">
                <a:ea typeface="ＭＳ Ｐゴシック" panose="020B0600070205080204" pitchFamily="34" charset="-128"/>
              </a:rPr>
              <a:t>Principle 2- Control </a:t>
            </a:r>
            <a:endParaRPr lang="en-US" altLang="en-US" b="1" dirty="0">
              <a:ea typeface="ＭＳ Ｐゴシック" panose="020B0600070205080204" pitchFamily="34" charset="-128"/>
            </a:endParaRPr>
          </a:p>
        </p:txBody>
      </p:sp>
      <p:graphicFrame>
        <p:nvGraphicFramePr>
          <p:cNvPr id="3" name="Table 2"/>
          <p:cNvGraphicFramePr>
            <a:graphicFrameLocks noGrp="1"/>
          </p:cNvGraphicFramePr>
          <p:nvPr>
            <p:extLst>
              <p:ext uri="{D42A27DB-BD31-4B8C-83A1-F6EECF244321}">
                <p14:modId xmlns:p14="http://schemas.microsoft.com/office/powerpoint/2010/main" xmlns="" val="3289240455"/>
              </p:ext>
            </p:extLst>
          </p:nvPr>
        </p:nvGraphicFramePr>
        <p:xfrm>
          <a:off x="461319" y="1027909"/>
          <a:ext cx="11467070" cy="5290514"/>
        </p:xfrm>
        <a:graphic>
          <a:graphicData uri="http://schemas.openxmlformats.org/drawingml/2006/table">
            <a:tbl>
              <a:tblPr/>
              <a:tblGrid>
                <a:gridCol w="2492938"/>
                <a:gridCol w="8974132"/>
              </a:tblGrid>
              <a:tr h="45566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Principle 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Implementation Actions</a:t>
                      </a: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9D9D9"/>
                    </a:solidFill>
                  </a:tcPr>
                </a:tc>
              </a:tr>
              <a:tr h="4834852">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n-lt"/>
                        <a:ea typeface="ＭＳ Ｐゴシック" pitchFamily="-106"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endParaRPr lang="en-GB" sz="1800" kern="1200" dirty="0" smtClean="0">
                        <a:solidFill>
                          <a:schemeClr val="tx1"/>
                        </a:solidFill>
                        <a:effectLst/>
                        <a:latin typeface="+mn-lt"/>
                        <a:ea typeface="+mn-ea"/>
                        <a:cs typeface="+mn-cs"/>
                      </a:endParaRPr>
                    </a:p>
                    <a:p>
                      <a:r>
                        <a:rPr lang="en-GB" sz="2400" kern="1200" dirty="0" smtClean="0">
                          <a:solidFill>
                            <a:schemeClr val="tx1"/>
                          </a:solidFill>
                          <a:effectLst/>
                          <a:latin typeface="+mn-lt"/>
                          <a:ea typeface="+mn-ea"/>
                          <a:cs typeface="+mn-cs"/>
                        </a:rPr>
                        <a:t>Decide if the group’s current legal form is appropriate.  For example</a:t>
                      </a:r>
                      <a:r>
                        <a:rPr lang="en-GB" sz="2400" kern="1200" baseline="0" dirty="0" smtClean="0">
                          <a:solidFill>
                            <a:schemeClr val="tx1"/>
                          </a:solidFill>
                          <a:effectLst/>
                          <a:latin typeface="+mn-lt"/>
                          <a:ea typeface="+mn-ea"/>
                          <a:cs typeface="+mn-cs"/>
                        </a:rPr>
                        <a:t> is your group:</a:t>
                      </a:r>
                    </a:p>
                    <a:p>
                      <a:endParaRPr lang="en-GB" sz="2400" kern="1200" dirty="0" smtClean="0">
                        <a:solidFill>
                          <a:schemeClr val="tx1"/>
                        </a:solidFill>
                        <a:effectLst/>
                        <a:latin typeface="+mn-lt"/>
                        <a:ea typeface="+mn-ea"/>
                        <a:cs typeface="+mn-cs"/>
                      </a:endParaRPr>
                    </a:p>
                    <a:p>
                      <a:r>
                        <a:rPr lang="en-IE" sz="2400" kern="1200" dirty="0" smtClean="0">
                          <a:solidFill>
                            <a:schemeClr val="tx1"/>
                          </a:solidFill>
                          <a:effectLst/>
                          <a:latin typeface="+mn-lt"/>
                          <a:ea typeface="+mn-ea"/>
                          <a:cs typeface="+mn-cs"/>
                        </a:rPr>
                        <a:t>If the group is not a company limited by guarantee, make sure that someone is appointed (usually called a Secretary) to keep track of the group’s records, meeting minutes, membership, and so on.</a:t>
                      </a:r>
                      <a:endParaRPr lang="en-IE" sz="2400" b="1" dirty="0">
                        <a:effectLst/>
                        <a:latin typeface="+mn-lt"/>
                        <a:ea typeface="Times New Roman" panose="02020603050405020304" pitchFamily="18" charset="0"/>
                        <a:cs typeface="Times New Roman" panose="02020603050405020304" pitchFamily="18" charset="0"/>
                      </a:endParaRPr>
                    </a:p>
                    <a:p>
                      <a:endParaRPr lang="en-GB" sz="2400" kern="1200" dirty="0" smtClean="0">
                        <a:solidFill>
                          <a:schemeClr val="tx1"/>
                        </a:solidFill>
                        <a:effectLst/>
                        <a:latin typeface="+mn-lt"/>
                        <a:ea typeface="+mn-ea"/>
                        <a:cs typeface="+mn-cs"/>
                      </a:endParaRPr>
                    </a:p>
                    <a:p>
                      <a:r>
                        <a:rPr lang="en-IE" sz="2400" dirty="0" smtClean="0">
                          <a:latin typeface="+mn-lt"/>
                        </a:rPr>
                        <a:t>Decide if your organisation is a charity as defined by the Charities Act 2009. If yes, then you must register with the Charities Regulatory Authority and follow their regulations. </a:t>
                      </a:r>
                      <a:endParaRPr lang="en-IE" sz="2400" dirty="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xmlns="" val="1833478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6"/>
            <a:ext cx="7886700" cy="1325563"/>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b="1" smtClean="0">
                <a:ea typeface="ＭＳ Ｐゴシック" panose="020B0600070205080204" pitchFamily="34" charset="-128"/>
              </a:rPr>
              <a:t>Principle 2- Control </a:t>
            </a:r>
            <a:endParaRPr lang="en-IE" dirty="0"/>
          </a:p>
        </p:txBody>
      </p:sp>
      <p:graphicFrame>
        <p:nvGraphicFramePr>
          <p:cNvPr id="3" name="Content Placeholder 3"/>
          <p:cNvGraphicFramePr>
            <a:graphicFrameLocks/>
          </p:cNvGraphicFramePr>
          <p:nvPr>
            <p:extLst>
              <p:ext uri="{D42A27DB-BD31-4B8C-83A1-F6EECF244321}">
                <p14:modId xmlns:p14="http://schemas.microsoft.com/office/powerpoint/2010/main" xmlns="" val="4165285042"/>
              </p:ext>
            </p:extLst>
          </p:nvPr>
        </p:nvGraphicFramePr>
        <p:xfrm>
          <a:off x="767405" y="1149322"/>
          <a:ext cx="10938563" cy="5062008"/>
        </p:xfrm>
        <a:graphic>
          <a:graphicData uri="http://schemas.openxmlformats.org/drawingml/2006/table">
            <a:tbl>
              <a:tblPr/>
              <a:tblGrid>
                <a:gridCol w="2378040"/>
                <a:gridCol w="8560523"/>
              </a:tblGrid>
              <a:tr h="55271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Principle 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ea typeface="ＭＳ Ｐゴシック" pitchFamily="-106" charset="-128"/>
                        </a:rPr>
                        <a:t>Implementation Actions</a:t>
                      </a: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9D9D9"/>
                    </a:solidFill>
                  </a:tcPr>
                </a:tc>
              </a:tr>
              <a:tr h="4509292">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n-lt"/>
                        <a:ea typeface="ＭＳ Ｐゴシック" pitchFamily="-106"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endParaRPr lang="en-GB" sz="1800" kern="1200" dirty="0" smtClean="0">
                        <a:solidFill>
                          <a:schemeClr val="tx1"/>
                        </a:solidFill>
                        <a:effectLst/>
                        <a:latin typeface="+mn-lt"/>
                        <a:ea typeface="+mn-ea"/>
                        <a:cs typeface="+mn-cs"/>
                      </a:endParaRPr>
                    </a:p>
                    <a:p>
                      <a:r>
                        <a:rPr lang="en-IE" sz="2400" dirty="0" smtClean="0">
                          <a:latin typeface="+mn-lt"/>
                        </a:rPr>
                        <a:t>Decide if you would like to have ‘charitable tax exemption’ for your group (that is a CHY number). If so, apply to the Revenue Commissioners Charity Section for a CHY number. </a:t>
                      </a:r>
                      <a:endParaRPr lang="en-IE" sz="24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2400" dirty="0" smtClean="0">
                          <a:latin typeface="+mn-lt"/>
                        </a:rPr>
                        <a:t>Satisfy yourselves that your group is complying with all legal, regulatory and contractual obligations. Address any issues as they arise.</a:t>
                      </a:r>
                      <a:endParaRPr lang="en-IE" sz="2400" dirty="0" smtClean="0">
                        <a:effectLst/>
                        <a:latin typeface="+mn-lt"/>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2400" kern="1200" dirty="0" smtClean="0">
                          <a:solidFill>
                            <a:schemeClr val="tx1"/>
                          </a:solidFill>
                          <a:effectLst/>
                          <a:latin typeface="+mn-lt"/>
                          <a:ea typeface="+mn-ea"/>
                          <a:cs typeface="+mn-cs"/>
                        </a:rPr>
                        <a:t>Consider the health and safety aspects of activities. Put a plan in place to deal with any problems.</a:t>
                      </a:r>
                      <a:endParaRPr lang="en-IE" sz="2400" dirty="0" smtClean="0">
                        <a:effectLst/>
                        <a:latin typeface="+mn-lt"/>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200" dirty="0" smtClean="0">
                        <a:solidFill>
                          <a:schemeClr val="tx1"/>
                        </a:solidFill>
                        <a:effectLst/>
                        <a:latin typeface="+mn-lt"/>
                        <a:ea typeface="+mn-ea"/>
                        <a:cs typeface="+mn-cs"/>
                      </a:endParaRPr>
                    </a:p>
                    <a:p>
                      <a:endParaRPr lang="en-IE" sz="1800" dirty="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xmlns="" val="40125733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6"/>
            <a:ext cx="7886700" cy="1325563"/>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b="1" smtClean="0">
                <a:ea typeface="ＭＳ Ｐゴシック" panose="020B0600070205080204" pitchFamily="34" charset="-128"/>
              </a:rPr>
              <a:t>Principle 2- Control </a:t>
            </a:r>
            <a:endParaRPr lang="en-IE" dirty="0"/>
          </a:p>
        </p:txBody>
      </p:sp>
      <p:graphicFrame>
        <p:nvGraphicFramePr>
          <p:cNvPr id="3" name="Content Placeholder 3"/>
          <p:cNvGraphicFramePr>
            <a:graphicFrameLocks/>
          </p:cNvGraphicFramePr>
          <p:nvPr>
            <p:extLst>
              <p:ext uri="{D42A27DB-BD31-4B8C-83A1-F6EECF244321}">
                <p14:modId xmlns:p14="http://schemas.microsoft.com/office/powerpoint/2010/main" xmlns="" val="2310601383"/>
              </p:ext>
            </p:extLst>
          </p:nvPr>
        </p:nvGraphicFramePr>
        <p:xfrm>
          <a:off x="436605" y="1149322"/>
          <a:ext cx="10280822" cy="5218528"/>
        </p:xfrm>
        <a:graphic>
          <a:graphicData uri="http://schemas.openxmlformats.org/drawingml/2006/table">
            <a:tbl>
              <a:tblPr/>
              <a:tblGrid>
                <a:gridCol w="2235047"/>
                <a:gridCol w="8045775"/>
              </a:tblGrid>
              <a:tr h="5109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anose="020F0502020204030204" pitchFamily="34" charset="0"/>
                          <a:ea typeface="ＭＳ Ｐゴシック" pitchFamily="-106" charset="-128"/>
                        </a:rPr>
                        <a:t>Principle 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anose="020F0502020204030204" pitchFamily="34" charset="0"/>
                          <a:ea typeface="ＭＳ Ｐゴシック" pitchFamily="-106" charset="-128"/>
                        </a:rPr>
                        <a:t>Implementation Actions</a:t>
                      </a: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9D9D9"/>
                    </a:solidFill>
                  </a:tcPr>
                </a:tc>
              </a:tr>
              <a:tr h="470759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anose="020F0502020204030204" pitchFamily="34" charset="0"/>
                        <a:ea typeface="ＭＳ Ｐゴシック" pitchFamily="-106"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dirty="0" smtClean="0">
                          <a:latin typeface="Calibri" panose="020F0502020204030204" pitchFamily="34" charset="0"/>
                        </a:rPr>
                        <a:t>Keep contact details of stakeholders with their permission in a safe place. </a:t>
                      </a:r>
                      <a:endParaRPr lang="en-IE"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2400" dirty="0" smtClean="0">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2400" dirty="0" smtClean="0">
                          <a:latin typeface="Calibri" panose="020F0502020204030204" pitchFamily="34" charset="0"/>
                        </a:rPr>
                        <a:t>Make sure other policies are in place to comply with other relevant law (for example, child protection or food safety). </a:t>
                      </a:r>
                      <a:endParaRPr lang="en-IE"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2400" dirty="0" smtClean="0">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2400" dirty="0" smtClean="0">
                          <a:latin typeface="Calibri" panose="020F0502020204030204" pitchFamily="34" charset="0"/>
                        </a:rPr>
                        <a:t>Comply with the terms and conditions of public or private grants received, including governance requirements.</a:t>
                      </a:r>
                      <a:endParaRPr lang="en-IE" sz="2400" dirty="0">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r>
              <a:rPr lang="en-US" smtClean="0"/>
              <a:t>©CarmichaelCentre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xmlns="" val="560008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1023B6D5D38A64A8D47E75D9D85483B" ma:contentTypeVersion="8" ma:contentTypeDescription="Create a new document." ma:contentTypeScope="" ma:versionID="dbe193ef971fcc0f0dd422eaa310c8d2">
  <xsd:schema xmlns:xsd="http://www.w3.org/2001/XMLSchema" xmlns:xs="http://www.w3.org/2001/XMLSchema" xmlns:p="http://schemas.microsoft.com/office/2006/metadata/properties" xmlns:ns2="31ec4d18-f38d-462f-83e1-c4e65bfa54f4" xmlns:ns3="2391360f-43b2-4b84-9d0d-9b9b1556b231" xmlns:ns4="8222a5fb-ac83-468e-b76e-e218f5e1dbd9" targetNamespace="http://schemas.microsoft.com/office/2006/metadata/properties" ma:root="true" ma:fieldsID="c224e15744b18c76e5dcc79f53186642" ns2:_="" ns3:_="" ns4:_="">
    <xsd:import namespace="31ec4d18-f38d-462f-83e1-c4e65bfa54f4"/>
    <xsd:import namespace="2391360f-43b2-4b84-9d0d-9b9b1556b231"/>
    <xsd:import namespace="8222a5fb-ac83-468e-b76e-e218f5e1dbd9"/>
    <xsd:element name="properties">
      <xsd:complexType>
        <xsd:sequence>
          <xsd:element name="documentManagement">
            <xsd:complexType>
              <xsd:all>
                <xsd:element ref="ns2:SharedWithUsers" minOccurs="0"/>
                <xsd:element ref="ns3:SharedWithDetails" minOccurs="0"/>
                <xsd:element ref="ns4:MediaServiceMetadata" minOccurs="0"/>
                <xsd:element ref="ns4:MediaServiceFastMetadata" minOccurs="0"/>
                <xsd:element ref="ns4:MediaServiceAutoTags" minOccurs="0"/>
                <xsd:element ref="ns4:MediaServiceDateTaken" minOccurs="0"/>
                <xsd:element ref="ns4:MediaServiceLocation"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ec4d18-f38d-462f-83e1-c4e65bfa54f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391360f-43b2-4b84-9d0d-9b9b1556b231" elementFormDefault="qualified">
    <xsd:import namespace="http://schemas.microsoft.com/office/2006/documentManagement/types"/>
    <xsd:import namespace="http://schemas.microsoft.com/office/infopath/2007/PartnerControls"/>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222a5fb-ac83-468e-b76e-e218f5e1dbd9"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46EC08-7AB1-4838-9FCD-3B055083516F}">
  <ds:schemaRefs>
    <ds:schemaRef ds:uri="http://www.w3.org/XML/1998/namespace"/>
    <ds:schemaRef ds:uri="8222a5fb-ac83-468e-b76e-e218f5e1dbd9"/>
    <ds:schemaRef ds:uri="http://purl.org/dc/dcmitype/"/>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2391360f-43b2-4b84-9d0d-9b9b1556b231"/>
    <ds:schemaRef ds:uri="http://purl.org/dc/elements/1.1/"/>
    <ds:schemaRef ds:uri="31ec4d18-f38d-462f-83e1-c4e65bfa54f4"/>
    <ds:schemaRef ds:uri="http://purl.org/dc/terms/"/>
  </ds:schemaRefs>
</ds:datastoreItem>
</file>

<file path=customXml/itemProps2.xml><?xml version="1.0" encoding="utf-8"?>
<ds:datastoreItem xmlns:ds="http://schemas.openxmlformats.org/officeDocument/2006/customXml" ds:itemID="{64C91C1D-DC87-4878-A04F-BE6181D472AC}">
  <ds:schemaRefs>
    <ds:schemaRef ds:uri="http://schemas.microsoft.com/sharepoint/v3/contenttype/forms"/>
  </ds:schemaRefs>
</ds:datastoreItem>
</file>

<file path=customXml/itemProps3.xml><?xml version="1.0" encoding="utf-8"?>
<ds:datastoreItem xmlns:ds="http://schemas.openxmlformats.org/officeDocument/2006/customXml" ds:itemID="{7939EDFF-9854-4894-B3A8-AE3FC2BA10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ec4d18-f38d-462f-83e1-c4e65bfa54f4"/>
    <ds:schemaRef ds:uri="2391360f-43b2-4b84-9d0d-9b9b1556b231"/>
    <ds:schemaRef ds:uri="8222a5fb-ac83-468e-b76e-e218f5e1db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1344</TotalTime>
  <Words>2152</Words>
  <Application>Microsoft Office PowerPoint</Application>
  <PresentationFormat>Custom</PresentationFormat>
  <Paragraphs>328</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Retrospect</vt:lpstr>
      <vt:lpstr>Good Governance &amp; GDPR</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The Charities Act 2009  </vt:lpstr>
      <vt:lpstr>Charitable Purposes under the 2009 Act</vt:lpstr>
      <vt:lpstr>The Companies ACT 2014  </vt:lpstr>
      <vt:lpstr>Directors duties under the Companies Act  </vt:lpstr>
      <vt:lpstr>GDPR (General Data Protection Regulation)</vt:lpstr>
      <vt:lpstr>The Context</vt:lpstr>
      <vt:lpstr>Why is this happening?</vt:lpstr>
      <vt:lpstr>Personal Data </vt:lpstr>
      <vt:lpstr>Personal Data</vt:lpstr>
      <vt:lpstr>Consent </vt:lpstr>
      <vt:lpstr>Privacy Website Notice</vt:lpstr>
      <vt:lpstr>Sample Privacy Website Notice (1)</vt:lpstr>
      <vt:lpstr>Sample Privacy Website Notice (2)</vt:lpstr>
      <vt:lpstr>What are cookies?</vt:lpstr>
      <vt:lpstr>Data Protection Policy </vt:lpstr>
      <vt:lpstr>Policy Review </vt:lpstr>
      <vt:lpstr>Access to Personal Data</vt:lpstr>
      <vt:lpstr>What to do with existing email databases (1)</vt:lpstr>
      <vt:lpstr>What to do with existing email databases (2)</vt:lpstr>
      <vt:lpstr>Sample Opt-in Email</vt:lpstr>
      <vt:lpstr>Data Protection Policy (1)</vt:lpstr>
      <vt:lpstr>Data Protection Policy (2)</vt:lpstr>
      <vt:lpstr>Legislative Retention Periods for Employee Records</vt:lpstr>
      <vt:lpstr>Six Things to Consider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governance code</dc:title>
  <dc:creator>Andrew Madden</dc:creator>
  <cp:lastModifiedBy>temp</cp:lastModifiedBy>
  <cp:revision>112</cp:revision>
  <cp:lastPrinted>2018-02-15T15:19:32Z</cp:lastPrinted>
  <dcterms:created xsi:type="dcterms:W3CDTF">2016-03-29T12:59:45Z</dcterms:created>
  <dcterms:modified xsi:type="dcterms:W3CDTF">2018-03-21T16:58:02Z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0x010100A1023B6D5D38A64A8D47E75D9D85483B</vt:lpwstr>
  </property>
</Properties>
</file>