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65" r:id="rId8"/>
    <p:sldId id="259" r:id="rId9"/>
    <p:sldId id="260" r:id="rId10"/>
    <p:sldId id="261" r:id="rId11"/>
    <p:sldId id="271" r:id="rId12"/>
    <p:sldId id="272" r:id="rId13"/>
    <p:sldId id="262" r:id="rId14"/>
    <p:sldId id="263" r:id="rId15"/>
    <p:sldId id="264" r:id="rId16"/>
    <p:sldId id="266" r:id="rId17"/>
    <p:sldId id="267" r:id="rId18"/>
    <p:sldId id="268" r:id="rId19"/>
    <p:sldId id="269" r:id="rId20"/>
    <p:sldId id="270"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49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E"/>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57062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139810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24798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535063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E"/>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163515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808784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E"/>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28997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3535702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05953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1257009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E"/>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913CB1-D703-47D8-ADBA-189F2805A06B}" type="datetimeFigureOut">
              <a:rPr lang="en-IE" smtClean="0"/>
              <a:pPr/>
              <a:t>21/03/2018</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2241817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913CB1-D703-47D8-ADBA-189F2805A06B}" type="datetimeFigureOut">
              <a:rPr lang="en-IE" smtClean="0"/>
              <a:pPr/>
              <a:t>21/03/2018</a:t>
            </a:fld>
            <a:endParaRPr lang="en-I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03F181-93D0-4DA4-A4B7-17668873DEB7}" type="slidenum">
              <a:rPr lang="en-IE" smtClean="0"/>
              <a:pPr/>
              <a:t>‹#›</a:t>
            </a:fld>
            <a:endParaRPr lang="en-IE"/>
          </a:p>
        </p:txBody>
      </p:sp>
    </p:spTree>
    <p:extLst>
      <p:ext uri="{BB962C8B-B14F-4D97-AF65-F5344CB8AC3E}">
        <p14:creationId xmlns:p14="http://schemas.microsoft.com/office/powerpoint/2010/main" xmlns="" val="156513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dataprotection.ie/"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dirty="0" smtClean="0"/>
              <a:t>GDPR (General Data Protection Regulation)</a:t>
            </a:r>
            <a:endParaRPr lang="en-IE" dirty="0"/>
          </a:p>
        </p:txBody>
      </p:sp>
      <p:sp>
        <p:nvSpPr>
          <p:cNvPr id="3" name="Subtitle 2"/>
          <p:cNvSpPr>
            <a:spLocks noGrp="1"/>
          </p:cNvSpPr>
          <p:nvPr>
            <p:ph type="subTitle" idx="1"/>
          </p:nvPr>
        </p:nvSpPr>
        <p:spPr/>
        <p:txBody>
          <a:bodyPr>
            <a:normAutofit/>
          </a:bodyPr>
          <a:lstStyle/>
          <a:p>
            <a:r>
              <a:rPr lang="en-IE" sz="3200" dirty="0" smtClean="0"/>
              <a:t>for Community, Voluntary and Charitable organisations</a:t>
            </a:r>
            <a:endParaRPr lang="en-IE" sz="3200" dirty="0"/>
          </a:p>
        </p:txBody>
      </p:sp>
    </p:spTree>
    <p:extLst>
      <p:ext uri="{BB962C8B-B14F-4D97-AF65-F5344CB8AC3E}">
        <p14:creationId xmlns:p14="http://schemas.microsoft.com/office/powerpoint/2010/main" xmlns="" val="34558202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Data Protection Policy</a:t>
            </a:r>
            <a:br>
              <a:rPr lang="en-IE" dirty="0" smtClean="0"/>
            </a:br>
            <a:endParaRPr lang="en-IE" dirty="0"/>
          </a:p>
        </p:txBody>
      </p:sp>
      <p:sp>
        <p:nvSpPr>
          <p:cNvPr id="3" name="Content Placeholder 2"/>
          <p:cNvSpPr>
            <a:spLocks noGrp="1"/>
          </p:cNvSpPr>
          <p:nvPr>
            <p:ph idx="1"/>
          </p:nvPr>
        </p:nvSpPr>
        <p:spPr/>
        <p:txBody>
          <a:bodyPr/>
          <a:lstStyle/>
          <a:p>
            <a:r>
              <a:rPr lang="en-IE" dirty="0" smtClean="0"/>
              <a:t>Draw up or review data protection policies and procedures, including how you deal with data breaches</a:t>
            </a:r>
          </a:p>
          <a:p>
            <a:r>
              <a:rPr lang="en-IE" dirty="0" smtClean="0"/>
              <a:t>Decide if you need to appoint a Data Protection Officer (DPO). This is ONLY if you process sensitive personal data on a large scale. </a:t>
            </a:r>
          </a:p>
          <a:p>
            <a:r>
              <a:rPr lang="en-IE" dirty="0" smtClean="0"/>
              <a:t>Most small organisations do not need a DPO but it is useful to have one designated person to oversee data protection</a:t>
            </a:r>
          </a:p>
          <a:p>
            <a:endParaRPr lang="en-IE" dirty="0"/>
          </a:p>
        </p:txBody>
      </p:sp>
    </p:spTree>
    <p:extLst>
      <p:ext uri="{BB962C8B-B14F-4D97-AF65-F5344CB8AC3E}">
        <p14:creationId xmlns:p14="http://schemas.microsoft.com/office/powerpoint/2010/main" xmlns="" val="30204726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Policy Review</a:t>
            </a:r>
            <a:br>
              <a:rPr lang="en-IE" dirty="0" smtClean="0"/>
            </a:br>
            <a:endParaRPr lang="en-IE" dirty="0"/>
          </a:p>
        </p:txBody>
      </p:sp>
      <p:sp>
        <p:nvSpPr>
          <p:cNvPr id="3" name="Content Placeholder 2"/>
          <p:cNvSpPr>
            <a:spLocks noGrp="1"/>
          </p:cNvSpPr>
          <p:nvPr>
            <p:ph idx="1"/>
          </p:nvPr>
        </p:nvSpPr>
        <p:spPr/>
        <p:txBody>
          <a:bodyPr>
            <a:normAutofit fontScale="92500" lnSpcReduction="10000"/>
          </a:bodyPr>
          <a:lstStyle/>
          <a:p>
            <a:r>
              <a:rPr lang="en-IE" dirty="0" smtClean="0"/>
              <a:t>Make sure you review any other existing policies and procedures that may be impacted by GDPR</a:t>
            </a:r>
            <a:r>
              <a:rPr lang="en-IE" dirty="0"/>
              <a:t>:</a:t>
            </a:r>
            <a:r>
              <a:rPr lang="en-IE" dirty="0" smtClean="0"/>
              <a:t> </a:t>
            </a:r>
          </a:p>
          <a:p>
            <a:pPr>
              <a:lnSpc>
                <a:spcPct val="100000"/>
              </a:lnSpc>
              <a:buFont typeface="Wingdings" panose="05000000000000000000" pitchFamily="2" charset="2"/>
              <a:buChar char="ü"/>
            </a:pPr>
            <a:r>
              <a:rPr lang="en-IE" dirty="0"/>
              <a:t>HR</a:t>
            </a:r>
          </a:p>
          <a:p>
            <a:pPr>
              <a:lnSpc>
                <a:spcPct val="100000"/>
              </a:lnSpc>
              <a:buFont typeface="Wingdings" panose="05000000000000000000" pitchFamily="2" charset="2"/>
              <a:buChar char="ü"/>
            </a:pPr>
            <a:r>
              <a:rPr lang="en-IE" dirty="0"/>
              <a:t>Health and Safety records</a:t>
            </a:r>
          </a:p>
          <a:p>
            <a:pPr>
              <a:lnSpc>
                <a:spcPct val="100000"/>
              </a:lnSpc>
              <a:buFont typeface="Wingdings" panose="05000000000000000000" pitchFamily="2" charset="2"/>
              <a:buChar char="ü"/>
            </a:pPr>
            <a:r>
              <a:rPr lang="en-IE" dirty="0"/>
              <a:t>Employment contracts</a:t>
            </a:r>
          </a:p>
          <a:p>
            <a:pPr>
              <a:lnSpc>
                <a:spcPct val="100000"/>
              </a:lnSpc>
              <a:buFont typeface="Wingdings" panose="05000000000000000000" pitchFamily="2" charset="2"/>
              <a:buChar char="ü"/>
            </a:pPr>
            <a:r>
              <a:rPr lang="en-IE" dirty="0"/>
              <a:t>Fundraising</a:t>
            </a:r>
          </a:p>
          <a:p>
            <a:pPr>
              <a:lnSpc>
                <a:spcPct val="100000"/>
              </a:lnSpc>
              <a:buFont typeface="Wingdings" panose="05000000000000000000" pitchFamily="2" charset="2"/>
              <a:buChar char="ü"/>
            </a:pPr>
            <a:r>
              <a:rPr lang="en-IE" dirty="0"/>
              <a:t>Financial records</a:t>
            </a:r>
          </a:p>
          <a:p>
            <a:pPr>
              <a:lnSpc>
                <a:spcPct val="100000"/>
              </a:lnSpc>
              <a:buFont typeface="Wingdings" panose="05000000000000000000" pitchFamily="2" charset="2"/>
              <a:buChar char="ü"/>
            </a:pPr>
            <a:r>
              <a:rPr lang="en-IE" dirty="0"/>
              <a:t>Garda vetting</a:t>
            </a:r>
          </a:p>
          <a:p>
            <a:pPr>
              <a:lnSpc>
                <a:spcPct val="100000"/>
              </a:lnSpc>
              <a:buFont typeface="Wingdings" panose="05000000000000000000" pitchFamily="2" charset="2"/>
              <a:buChar char="ü"/>
            </a:pPr>
            <a:r>
              <a:rPr lang="en-IE" dirty="0"/>
              <a:t>Children and vulnerable </a:t>
            </a:r>
            <a:r>
              <a:rPr lang="en-IE" dirty="0" smtClean="0"/>
              <a:t>adults</a:t>
            </a:r>
            <a:endParaRPr lang="en-IE" dirty="0"/>
          </a:p>
          <a:p>
            <a:endParaRPr lang="en-IE" dirty="0"/>
          </a:p>
        </p:txBody>
      </p:sp>
    </p:spTree>
    <p:extLst>
      <p:ext uri="{BB962C8B-B14F-4D97-AF65-F5344CB8AC3E}">
        <p14:creationId xmlns:p14="http://schemas.microsoft.com/office/powerpoint/2010/main" xmlns="" val="11585626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Access to Personal Data</a:t>
            </a:r>
            <a:endParaRPr lang="en-IE" dirty="0"/>
          </a:p>
        </p:txBody>
      </p:sp>
      <p:sp>
        <p:nvSpPr>
          <p:cNvPr id="3" name="Content Placeholder 2"/>
          <p:cNvSpPr>
            <a:spLocks noGrp="1"/>
          </p:cNvSpPr>
          <p:nvPr>
            <p:ph idx="1"/>
          </p:nvPr>
        </p:nvSpPr>
        <p:spPr>
          <a:xfrm>
            <a:off x="838200" y="1850339"/>
            <a:ext cx="10515600" cy="4351338"/>
          </a:xfrm>
        </p:spPr>
        <p:txBody>
          <a:bodyPr/>
          <a:lstStyle/>
          <a:p>
            <a:r>
              <a:rPr lang="en-IE" dirty="0" smtClean="0"/>
              <a:t>Review how you deal with people who want to access data you have collected on them. </a:t>
            </a:r>
          </a:p>
          <a:p>
            <a:r>
              <a:rPr lang="en-IE" dirty="0" smtClean="0"/>
              <a:t>Make sure you have systems in place to:</a:t>
            </a:r>
          </a:p>
          <a:p>
            <a:pPr>
              <a:buFont typeface="Wingdings" panose="05000000000000000000" pitchFamily="2" charset="2"/>
              <a:buChar char="ü"/>
            </a:pPr>
            <a:r>
              <a:rPr lang="en-IE" dirty="0" smtClean="0"/>
              <a:t>remove data</a:t>
            </a:r>
          </a:p>
          <a:p>
            <a:pPr>
              <a:buFont typeface="Wingdings" panose="05000000000000000000" pitchFamily="2" charset="2"/>
              <a:buChar char="ü"/>
            </a:pPr>
            <a:r>
              <a:rPr lang="en-IE" dirty="0" smtClean="0"/>
              <a:t>deal with complaints</a:t>
            </a:r>
          </a:p>
          <a:p>
            <a:pPr>
              <a:buFont typeface="Wingdings" panose="05000000000000000000" pitchFamily="2" charset="2"/>
              <a:buChar char="ü"/>
            </a:pPr>
            <a:r>
              <a:rPr lang="en-IE" dirty="0" smtClean="0"/>
              <a:t>correct any errors that arise </a:t>
            </a:r>
            <a:endParaRPr lang="en-IE" dirty="0"/>
          </a:p>
        </p:txBody>
      </p:sp>
    </p:spTree>
    <p:extLst>
      <p:ext uri="{BB962C8B-B14F-4D97-AF65-F5344CB8AC3E}">
        <p14:creationId xmlns:p14="http://schemas.microsoft.com/office/powerpoint/2010/main" xmlns="" val="262767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to do with existing email databases (1)</a:t>
            </a:r>
            <a:endParaRPr lang="en-IE" dirty="0"/>
          </a:p>
        </p:txBody>
      </p:sp>
      <p:sp>
        <p:nvSpPr>
          <p:cNvPr id="3" name="Content Placeholder 2"/>
          <p:cNvSpPr>
            <a:spLocks noGrp="1"/>
          </p:cNvSpPr>
          <p:nvPr>
            <p:ph idx="1"/>
          </p:nvPr>
        </p:nvSpPr>
        <p:spPr/>
        <p:txBody>
          <a:bodyPr/>
          <a:lstStyle/>
          <a:p>
            <a:r>
              <a:rPr lang="en-GB" dirty="0" smtClean="0"/>
              <a:t>If your contacts have already given explicit consent, then you can continue to email them</a:t>
            </a:r>
          </a:p>
          <a:p>
            <a:r>
              <a:rPr lang="en-GB" dirty="0" smtClean="0"/>
              <a:t>Do you have evidence to demonstrate their consent?</a:t>
            </a:r>
          </a:p>
          <a:p>
            <a:r>
              <a:rPr lang="en-GB" dirty="0" smtClean="0"/>
              <a:t>Make sure they are aware of their right to withdraw consent (e.g. include a line at the end of your emails inviting people to unsubscribe)</a:t>
            </a:r>
            <a:endParaRPr lang="en-IE" dirty="0"/>
          </a:p>
        </p:txBody>
      </p:sp>
    </p:spTree>
    <p:extLst>
      <p:ext uri="{BB962C8B-B14F-4D97-AF65-F5344CB8AC3E}">
        <p14:creationId xmlns:p14="http://schemas.microsoft.com/office/powerpoint/2010/main" xmlns="" val="12172439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What to do with existing </a:t>
            </a:r>
            <a:r>
              <a:rPr lang="en-IE" dirty="0" smtClean="0"/>
              <a:t>email databases (2)</a:t>
            </a:r>
            <a:endParaRPr lang="en-IE" dirty="0"/>
          </a:p>
        </p:txBody>
      </p:sp>
      <p:sp>
        <p:nvSpPr>
          <p:cNvPr id="3" name="Content Placeholder 2"/>
          <p:cNvSpPr>
            <a:spLocks noGrp="1"/>
          </p:cNvSpPr>
          <p:nvPr>
            <p:ph idx="1"/>
          </p:nvPr>
        </p:nvSpPr>
        <p:spPr/>
        <p:txBody>
          <a:bodyPr/>
          <a:lstStyle/>
          <a:p>
            <a:r>
              <a:rPr lang="en-IE" dirty="0"/>
              <a:t>If your contacts have </a:t>
            </a:r>
            <a:r>
              <a:rPr lang="en-IE" dirty="0" smtClean="0"/>
              <a:t>not </a:t>
            </a:r>
            <a:r>
              <a:rPr lang="en-IE" dirty="0"/>
              <a:t>given explicit </a:t>
            </a:r>
            <a:r>
              <a:rPr lang="en-IE" dirty="0" smtClean="0"/>
              <a:t>consent:</a:t>
            </a:r>
          </a:p>
          <a:p>
            <a:pPr>
              <a:buFont typeface="Wingdings" panose="05000000000000000000" pitchFamily="2" charset="2"/>
              <a:buChar char="Ø"/>
            </a:pPr>
            <a:r>
              <a:rPr lang="en-IE" dirty="0" smtClean="0"/>
              <a:t>Make sure you want to continue emailing all of them (this may prompt you to do a complete spring clean) </a:t>
            </a:r>
          </a:p>
          <a:p>
            <a:pPr>
              <a:buFont typeface="Wingdings" panose="05000000000000000000" pitchFamily="2" charset="2"/>
              <a:buChar char="Ø"/>
            </a:pPr>
            <a:r>
              <a:rPr lang="en-IE" dirty="0" smtClean="0"/>
              <a:t>Design an opt-in message  that includes a link to e.g. your data protection policy </a:t>
            </a:r>
          </a:p>
          <a:p>
            <a:pPr marL="0" indent="0">
              <a:buNone/>
            </a:pPr>
            <a:endParaRPr lang="en-IE" dirty="0" smtClean="0"/>
          </a:p>
          <a:p>
            <a:pPr>
              <a:buFont typeface="Wingdings" panose="05000000000000000000" pitchFamily="2" charset="2"/>
              <a:buChar char="Ø"/>
            </a:pPr>
            <a:endParaRPr lang="en-IE" dirty="0" smtClean="0"/>
          </a:p>
          <a:p>
            <a:pPr>
              <a:buFont typeface="Wingdings" panose="05000000000000000000" pitchFamily="2" charset="2"/>
              <a:buChar char="Ø"/>
            </a:pPr>
            <a:endParaRPr lang="en-IE" dirty="0"/>
          </a:p>
        </p:txBody>
      </p:sp>
    </p:spTree>
    <p:extLst>
      <p:ext uri="{BB962C8B-B14F-4D97-AF65-F5344CB8AC3E}">
        <p14:creationId xmlns:p14="http://schemas.microsoft.com/office/powerpoint/2010/main" xmlns="" val="19702662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Opt-in Email</a:t>
            </a:r>
            <a:endParaRPr lang="en-IE"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Subject line: IMPORTANT INFORMATION FROM [Name of organisation]</a:t>
            </a:r>
          </a:p>
          <a:p>
            <a:pPr marL="0" indent="0">
              <a:buNone/>
            </a:pPr>
            <a:r>
              <a:rPr lang="en-GB" dirty="0" smtClean="0"/>
              <a:t>Dear_____,</a:t>
            </a:r>
          </a:p>
          <a:p>
            <a:pPr marL="0" indent="0">
              <a:buNone/>
            </a:pPr>
            <a:r>
              <a:rPr lang="en-GB" dirty="0" smtClean="0"/>
              <a:t>[Name of organisation]’s mission is to provide you with the best possible supports to [explain your service]. We would like to keep in touch with you. If you want to remain on our mailing list, please reply to this email and indicate “Yes” </a:t>
            </a:r>
            <a:r>
              <a:rPr lang="en-IE" dirty="0" smtClean="0"/>
              <a:t>in the subject line.</a:t>
            </a:r>
            <a:endParaRPr lang="en-IE" dirty="0"/>
          </a:p>
          <a:p>
            <a:pPr marL="0" indent="0">
              <a:buNone/>
            </a:pPr>
            <a:r>
              <a:rPr lang="en-GB" dirty="0" smtClean="0"/>
              <a:t>We do not share your details with third parties. </a:t>
            </a:r>
          </a:p>
          <a:p>
            <a:pPr marL="0" indent="0">
              <a:buNone/>
            </a:pPr>
            <a:r>
              <a:rPr lang="en-GB" dirty="0" smtClean="0"/>
              <a:t>Please note you can withdraw consent at any time by emailing us at [insert email address]. For further details on how our data is stored and used, see:[Link to data protection policy]. [Name of org</a:t>
            </a:r>
            <a:r>
              <a:rPr lang="en-GB" smtClean="0"/>
              <a:t>] complies </a:t>
            </a:r>
            <a:r>
              <a:rPr lang="en-GB" dirty="0" smtClean="0"/>
              <a:t>with the highest possible standards of Data Protection (GDPR).</a:t>
            </a:r>
          </a:p>
          <a:p>
            <a:pPr marL="0" indent="0">
              <a:buNone/>
            </a:pPr>
            <a:endParaRPr lang="en-GB" dirty="0" smtClean="0"/>
          </a:p>
          <a:p>
            <a:pPr marL="0" indent="0">
              <a:buNone/>
            </a:pPr>
            <a:endParaRPr lang="en-IE" dirty="0"/>
          </a:p>
        </p:txBody>
      </p:sp>
    </p:spTree>
    <p:extLst>
      <p:ext uri="{BB962C8B-B14F-4D97-AF65-F5344CB8AC3E}">
        <p14:creationId xmlns:p14="http://schemas.microsoft.com/office/powerpoint/2010/main" xmlns="" val="3027536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Policy (1)</a:t>
            </a:r>
            <a:endParaRPr lang="en-IE" dirty="0"/>
          </a:p>
        </p:txBody>
      </p:sp>
      <p:sp>
        <p:nvSpPr>
          <p:cNvPr id="3" name="Content Placeholder 2"/>
          <p:cNvSpPr>
            <a:spLocks noGrp="1"/>
          </p:cNvSpPr>
          <p:nvPr>
            <p:ph idx="1"/>
          </p:nvPr>
        </p:nvSpPr>
        <p:spPr/>
        <p:txBody>
          <a:bodyPr/>
          <a:lstStyle/>
          <a:p>
            <a:r>
              <a:rPr lang="en-GB" dirty="0" smtClean="0"/>
              <a:t>Policy statement</a:t>
            </a:r>
          </a:p>
          <a:p>
            <a:r>
              <a:rPr lang="en-GB" dirty="0" smtClean="0"/>
              <a:t>Purpose</a:t>
            </a:r>
          </a:p>
          <a:p>
            <a:r>
              <a:rPr lang="en-GB" dirty="0" smtClean="0"/>
              <a:t>Legislation (GDPR)</a:t>
            </a:r>
          </a:p>
          <a:p>
            <a:r>
              <a:rPr lang="en-GB" dirty="0" smtClean="0"/>
              <a:t>Who does data protection apply to?</a:t>
            </a:r>
          </a:p>
          <a:p>
            <a:r>
              <a:rPr lang="en-GB" dirty="0" smtClean="0"/>
              <a:t>What is data processing?</a:t>
            </a:r>
          </a:p>
          <a:p>
            <a:r>
              <a:rPr lang="en-GB" dirty="0" smtClean="0"/>
              <a:t>Roles and responsibilities</a:t>
            </a:r>
          </a:p>
          <a:p>
            <a:r>
              <a:rPr lang="en-GB" dirty="0" smtClean="0"/>
              <a:t>Data recording and storage</a:t>
            </a:r>
            <a:endParaRPr lang="en-IE" dirty="0"/>
          </a:p>
        </p:txBody>
      </p:sp>
    </p:spTree>
    <p:extLst>
      <p:ext uri="{BB962C8B-B14F-4D97-AF65-F5344CB8AC3E}">
        <p14:creationId xmlns:p14="http://schemas.microsoft.com/office/powerpoint/2010/main" xmlns="" val="3969139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Policy (2)</a:t>
            </a:r>
            <a:endParaRPr lang="en-IE" dirty="0"/>
          </a:p>
        </p:txBody>
      </p:sp>
      <p:sp>
        <p:nvSpPr>
          <p:cNvPr id="3" name="Content Placeholder 2"/>
          <p:cNvSpPr>
            <a:spLocks noGrp="1"/>
          </p:cNvSpPr>
          <p:nvPr>
            <p:ph idx="1"/>
          </p:nvPr>
        </p:nvSpPr>
        <p:spPr/>
        <p:txBody>
          <a:bodyPr/>
          <a:lstStyle/>
          <a:p>
            <a:r>
              <a:rPr lang="en-GB" dirty="0" smtClean="0"/>
              <a:t>Consent</a:t>
            </a:r>
          </a:p>
          <a:p>
            <a:r>
              <a:rPr lang="en-GB" dirty="0" smtClean="0"/>
              <a:t>Access to data</a:t>
            </a:r>
          </a:p>
          <a:p>
            <a:r>
              <a:rPr lang="en-GB" dirty="0" smtClean="0"/>
              <a:t>Granting data requests</a:t>
            </a:r>
          </a:p>
          <a:p>
            <a:r>
              <a:rPr lang="en-GB" dirty="0" smtClean="0"/>
              <a:t>Opt-in and opt-out</a:t>
            </a:r>
          </a:p>
          <a:p>
            <a:r>
              <a:rPr lang="en-GB" dirty="0" smtClean="0"/>
              <a:t>Breaches of data protection</a:t>
            </a:r>
          </a:p>
          <a:p>
            <a:r>
              <a:rPr lang="en-GB" dirty="0" smtClean="0"/>
              <a:t>Review and audit</a:t>
            </a:r>
            <a:endParaRPr lang="en-IE" dirty="0"/>
          </a:p>
        </p:txBody>
      </p:sp>
    </p:spTree>
    <p:extLst>
      <p:ext uri="{BB962C8B-B14F-4D97-AF65-F5344CB8AC3E}">
        <p14:creationId xmlns:p14="http://schemas.microsoft.com/office/powerpoint/2010/main" xmlns="" val="23140559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Six Things to Consider</a:t>
            </a:r>
            <a:endParaRPr lang="en-IE" dirty="0"/>
          </a:p>
        </p:txBody>
      </p:sp>
      <p:sp>
        <p:nvSpPr>
          <p:cNvPr id="3" name="Content Placeholder 2"/>
          <p:cNvSpPr>
            <a:spLocks noGrp="1"/>
          </p:cNvSpPr>
          <p:nvPr>
            <p:ph idx="1"/>
          </p:nvPr>
        </p:nvSpPr>
        <p:spPr/>
        <p:txBody>
          <a:bodyPr/>
          <a:lstStyle/>
          <a:p>
            <a:r>
              <a:rPr lang="en-GB" dirty="0" smtClean="0"/>
              <a:t>Personal Data</a:t>
            </a:r>
          </a:p>
          <a:p>
            <a:r>
              <a:rPr lang="en-GB" dirty="0" smtClean="0"/>
              <a:t>Consent</a:t>
            </a:r>
          </a:p>
          <a:p>
            <a:r>
              <a:rPr lang="en-GB" dirty="0" smtClean="0"/>
              <a:t>Privacy Website Notice</a:t>
            </a:r>
          </a:p>
          <a:p>
            <a:r>
              <a:rPr lang="en-GB" dirty="0" smtClean="0"/>
              <a:t>Data Protection Policy</a:t>
            </a:r>
          </a:p>
          <a:p>
            <a:r>
              <a:rPr lang="en-GB" dirty="0" smtClean="0"/>
              <a:t>Policy Review</a:t>
            </a:r>
          </a:p>
          <a:p>
            <a:r>
              <a:rPr lang="en-GB" dirty="0" smtClean="0"/>
              <a:t>Access to Personal Data</a:t>
            </a:r>
          </a:p>
          <a:p>
            <a:pPr marL="0" indent="0">
              <a:buNone/>
            </a:pPr>
            <a:endParaRPr lang="en-GB" dirty="0" smtClean="0"/>
          </a:p>
          <a:p>
            <a:pPr marL="0" indent="0">
              <a:buNone/>
            </a:pPr>
            <a:r>
              <a:rPr lang="en-IE" dirty="0" smtClean="0">
                <a:hlinkClick r:id="rId2"/>
              </a:rPr>
              <a:t>www.dataprotection.ie</a:t>
            </a:r>
            <a:r>
              <a:rPr lang="en-IE" dirty="0" smtClean="0"/>
              <a:t> </a:t>
            </a:r>
            <a:endParaRPr lang="en-IE" dirty="0"/>
          </a:p>
        </p:txBody>
      </p:sp>
    </p:spTree>
    <p:extLst>
      <p:ext uri="{BB962C8B-B14F-4D97-AF65-F5344CB8AC3E}">
        <p14:creationId xmlns:p14="http://schemas.microsoft.com/office/powerpoint/2010/main" xmlns="" val="3048147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Context</a:t>
            </a:r>
            <a:endParaRPr lang="en-IE" dirty="0"/>
          </a:p>
        </p:txBody>
      </p:sp>
      <p:sp>
        <p:nvSpPr>
          <p:cNvPr id="3" name="Content Placeholder 2"/>
          <p:cNvSpPr>
            <a:spLocks noGrp="1"/>
          </p:cNvSpPr>
          <p:nvPr>
            <p:ph idx="1"/>
          </p:nvPr>
        </p:nvSpPr>
        <p:spPr/>
        <p:txBody>
          <a:bodyPr/>
          <a:lstStyle/>
          <a:p>
            <a:r>
              <a:rPr lang="en-GB" dirty="0" smtClean="0"/>
              <a:t>Every organisation that processes personal data needs to be compliant</a:t>
            </a:r>
          </a:p>
          <a:p>
            <a:r>
              <a:rPr lang="en-GB" dirty="0" smtClean="0"/>
              <a:t>The deadline for compliance is 25 May 2018</a:t>
            </a:r>
          </a:p>
          <a:p>
            <a:r>
              <a:rPr lang="en-GB" dirty="0" smtClean="0"/>
              <a:t>Make sure the right people in your organisation know about this</a:t>
            </a:r>
          </a:p>
          <a:p>
            <a:r>
              <a:rPr lang="en-GB" dirty="0" smtClean="0"/>
              <a:t>The board needs to play a role in ensuring compliance</a:t>
            </a:r>
            <a:endParaRPr lang="en-IE" dirty="0"/>
          </a:p>
        </p:txBody>
      </p:sp>
    </p:spTree>
    <p:extLst>
      <p:ext uri="{BB962C8B-B14F-4D97-AF65-F5344CB8AC3E}">
        <p14:creationId xmlns:p14="http://schemas.microsoft.com/office/powerpoint/2010/main" xmlns="" val="33977701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is this happening?</a:t>
            </a:r>
            <a:endParaRPr lang="en-IE" dirty="0"/>
          </a:p>
        </p:txBody>
      </p:sp>
      <p:sp>
        <p:nvSpPr>
          <p:cNvPr id="3" name="Content Placeholder 2"/>
          <p:cNvSpPr>
            <a:spLocks noGrp="1"/>
          </p:cNvSpPr>
          <p:nvPr>
            <p:ph idx="1"/>
          </p:nvPr>
        </p:nvSpPr>
        <p:spPr/>
        <p:txBody>
          <a:bodyPr/>
          <a:lstStyle/>
          <a:p>
            <a:r>
              <a:rPr lang="en-GB" dirty="0" smtClean="0"/>
              <a:t>Information Technology has developed rapidly in recent years</a:t>
            </a:r>
          </a:p>
          <a:p>
            <a:r>
              <a:rPr lang="en-GB" dirty="0" smtClean="0"/>
              <a:t>It is now much easier to access and share personal data</a:t>
            </a:r>
          </a:p>
          <a:p>
            <a:r>
              <a:rPr lang="en-GB" dirty="0" smtClean="0"/>
              <a:t>Individuals now have less control over what happens to their personal data</a:t>
            </a:r>
          </a:p>
          <a:p>
            <a:r>
              <a:rPr lang="en-GB" dirty="0" smtClean="0"/>
              <a:t>The EU has moved to control the use of personal data by ALL organisations, not just big business</a:t>
            </a:r>
          </a:p>
          <a:p>
            <a:r>
              <a:rPr lang="en-GB" dirty="0" smtClean="0"/>
              <a:t>It is an opportunity to clean up your databases</a:t>
            </a:r>
            <a:endParaRPr lang="en-IE" dirty="0"/>
          </a:p>
        </p:txBody>
      </p:sp>
    </p:spTree>
    <p:extLst>
      <p:ext uri="{BB962C8B-B14F-4D97-AF65-F5344CB8AC3E}">
        <p14:creationId xmlns:p14="http://schemas.microsoft.com/office/powerpoint/2010/main" xmlns="" val="113259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Personal Data</a:t>
            </a:r>
            <a:br>
              <a:rPr lang="en-IE" dirty="0"/>
            </a:br>
            <a:endParaRPr lang="en-IE" dirty="0"/>
          </a:p>
        </p:txBody>
      </p:sp>
      <p:sp>
        <p:nvSpPr>
          <p:cNvPr id="3" name="Content Placeholder 2"/>
          <p:cNvSpPr>
            <a:spLocks noGrp="1"/>
          </p:cNvSpPr>
          <p:nvPr>
            <p:ph idx="1"/>
          </p:nvPr>
        </p:nvSpPr>
        <p:spPr/>
        <p:txBody>
          <a:bodyPr>
            <a:normAutofit lnSpcReduction="10000"/>
          </a:bodyPr>
          <a:lstStyle/>
          <a:p>
            <a:r>
              <a:rPr lang="en-IE" dirty="0"/>
              <a:t>Any information relating to an identified or identifiable natural </a:t>
            </a:r>
            <a:r>
              <a:rPr lang="en-IE" dirty="0" smtClean="0"/>
              <a:t>person </a:t>
            </a:r>
          </a:p>
          <a:p>
            <a:r>
              <a:rPr lang="en-IE" dirty="0" smtClean="0"/>
              <a:t>Examples </a:t>
            </a:r>
            <a:r>
              <a:rPr lang="en-IE" dirty="0"/>
              <a:t>of personal data </a:t>
            </a:r>
            <a:r>
              <a:rPr lang="en-IE" dirty="0" smtClean="0"/>
              <a:t>include:</a:t>
            </a:r>
          </a:p>
          <a:p>
            <a:pPr>
              <a:buFont typeface="Wingdings" panose="05000000000000000000" pitchFamily="2" charset="2"/>
              <a:buChar char="ü"/>
            </a:pPr>
            <a:r>
              <a:rPr lang="en-IE" dirty="0" smtClean="0"/>
              <a:t>a </a:t>
            </a:r>
            <a:r>
              <a:rPr lang="en-IE" dirty="0"/>
              <a:t>person's </a:t>
            </a:r>
            <a:r>
              <a:rPr lang="en-IE" dirty="0" smtClean="0"/>
              <a:t>name</a:t>
            </a:r>
          </a:p>
          <a:p>
            <a:pPr>
              <a:buFont typeface="Wingdings" panose="05000000000000000000" pitchFamily="2" charset="2"/>
              <a:buChar char="ü"/>
            </a:pPr>
            <a:r>
              <a:rPr lang="en-IE" dirty="0" smtClean="0"/>
              <a:t>home address</a:t>
            </a:r>
          </a:p>
          <a:p>
            <a:pPr>
              <a:buFont typeface="Wingdings" panose="05000000000000000000" pitchFamily="2" charset="2"/>
              <a:buChar char="ü"/>
            </a:pPr>
            <a:r>
              <a:rPr lang="en-IE" dirty="0"/>
              <a:t>p</a:t>
            </a:r>
            <a:r>
              <a:rPr lang="en-IE" dirty="0" smtClean="0"/>
              <a:t>hoto</a:t>
            </a:r>
          </a:p>
          <a:p>
            <a:pPr>
              <a:buFont typeface="Wingdings" panose="05000000000000000000" pitchFamily="2" charset="2"/>
              <a:buChar char="ü"/>
            </a:pPr>
            <a:r>
              <a:rPr lang="en-IE" dirty="0" smtClean="0"/>
              <a:t>email address</a:t>
            </a:r>
          </a:p>
          <a:p>
            <a:pPr>
              <a:buFont typeface="Wingdings" panose="05000000000000000000" pitchFamily="2" charset="2"/>
              <a:buChar char="ü"/>
            </a:pPr>
            <a:r>
              <a:rPr lang="en-IE" dirty="0" smtClean="0"/>
              <a:t>bank details</a:t>
            </a:r>
          </a:p>
          <a:p>
            <a:pPr>
              <a:buFont typeface="Wingdings" panose="05000000000000000000" pitchFamily="2" charset="2"/>
              <a:buChar char="ü"/>
            </a:pPr>
            <a:r>
              <a:rPr lang="en-IE" dirty="0" smtClean="0"/>
              <a:t>posts </a:t>
            </a:r>
            <a:r>
              <a:rPr lang="en-IE" dirty="0"/>
              <a:t>on social networking </a:t>
            </a:r>
            <a:r>
              <a:rPr lang="en-IE" dirty="0" smtClean="0"/>
              <a:t>sites</a:t>
            </a:r>
          </a:p>
          <a:p>
            <a:pPr>
              <a:buFont typeface="Wingdings" panose="05000000000000000000" pitchFamily="2" charset="2"/>
              <a:buChar char="ü"/>
            </a:pPr>
            <a:r>
              <a:rPr lang="en-IE" dirty="0" smtClean="0"/>
              <a:t>medical records </a:t>
            </a:r>
            <a:endParaRPr lang="en-IE" dirty="0"/>
          </a:p>
          <a:p>
            <a:endParaRPr lang="en-IE" dirty="0"/>
          </a:p>
        </p:txBody>
      </p:sp>
    </p:spTree>
    <p:extLst>
      <p:ext uri="{BB962C8B-B14F-4D97-AF65-F5344CB8AC3E}">
        <p14:creationId xmlns:p14="http://schemas.microsoft.com/office/powerpoint/2010/main" xmlns="" val="14682943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Personal Data</a:t>
            </a:r>
            <a:endParaRPr lang="en-IE" dirty="0"/>
          </a:p>
        </p:txBody>
      </p:sp>
      <p:sp>
        <p:nvSpPr>
          <p:cNvPr id="3" name="Content Placeholder 2"/>
          <p:cNvSpPr>
            <a:spLocks noGrp="1"/>
          </p:cNvSpPr>
          <p:nvPr>
            <p:ph idx="1"/>
          </p:nvPr>
        </p:nvSpPr>
        <p:spPr/>
        <p:txBody>
          <a:bodyPr/>
          <a:lstStyle/>
          <a:p>
            <a:r>
              <a:rPr lang="en-IE" dirty="0" smtClean="0"/>
              <a:t>Make an inventory of all personal data on donors, staff, volunteers, members and beneficiaries</a:t>
            </a:r>
          </a:p>
          <a:p>
            <a:r>
              <a:rPr lang="en-IE" dirty="0" smtClean="0"/>
              <a:t>Review: </a:t>
            </a:r>
          </a:p>
          <a:p>
            <a:pPr>
              <a:buFont typeface="Wingdings" panose="05000000000000000000" pitchFamily="2" charset="2"/>
              <a:buChar char="Ø"/>
            </a:pPr>
            <a:r>
              <a:rPr lang="en-IE" dirty="0" smtClean="0"/>
              <a:t>why you are holding it</a:t>
            </a:r>
          </a:p>
          <a:p>
            <a:pPr>
              <a:buFont typeface="Wingdings" panose="05000000000000000000" pitchFamily="2" charset="2"/>
              <a:buChar char="Ø"/>
            </a:pPr>
            <a:r>
              <a:rPr lang="en-IE" dirty="0" smtClean="0"/>
              <a:t>where it is stored</a:t>
            </a:r>
          </a:p>
          <a:p>
            <a:pPr>
              <a:buFont typeface="Wingdings" panose="05000000000000000000" pitchFamily="2" charset="2"/>
              <a:buChar char="Ø"/>
            </a:pPr>
            <a:r>
              <a:rPr lang="en-IE" dirty="0"/>
              <a:t>h</a:t>
            </a:r>
            <a:r>
              <a:rPr lang="en-IE" dirty="0" smtClean="0"/>
              <a:t>ow it was obtained </a:t>
            </a:r>
          </a:p>
          <a:p>
            <a:pPr>
              <a:buFont typeface="Wingdings" panose="05000000000000000000" pitchFamily="2" charset="2"/>
              <a:buChar char="Ø"/>
            </a:pPr>
            <a:r>
              <a:rPr lang="en-IE" dirty="0" smtClean="0"/>
              <a:t>how long you retain it</a:t>
            </a:r>
          </a:p>
          <a:p>
            <a:pPr>
              <a:buFont typeface="Wingdings" panose="05000000000000000000" pitchFamily="2" charset="2"/>
              <a:buChar char="Ø"/>
            </a:pPr>
            <a:r>
              <a:rPr lang="en-IE" dirty="0" smtClean="0"/>
              <a:t>how secure it is</a:t>
            </a:r>
          </a:p>
          <a:p>
            <a:endParaRPr lang="en-IE" dirty="0"/>
          </a:p>
        </p:txBody>
      </p:sp>
    </p:spTree>
    <p:extLst>
      <p:ext uri="{BB962C8B-B14F-4D97-AF65-F5344CB8AC3E}">
        <p14:creationId xmlns:p14="http://schemas.microsoft.com/office/powerpoint/2010/main" xmlns="" val="2563447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Consent</a:t>
            </a:r>
            <a:br>
              <a:rPr lang="en-IE" dirty="0" smtClean="0"/>
            </a:br>
            <a:endParaRPr lang="en-IE" dirty="0"/>
          </a:p>
        </p:txBody>
      </p:sp>
      <p:sp>
        <p:nvSpPr>
          <p:cNvPr id="3" name="Content Placeholder 2"/>
          <p:cNvSpPr>
            <a:spLocks noGrp="1"/>
          </p:cNvSpPr>
          <p:nvPr>
            <p:ph idx="1"/>
          </p:nvPr>
        </p:nvSpPr>
        <p:spPr/>
        <p:txBody>
          <a:bodyPr/>
          <a:lstStyle/>
          <a:p>
            <a:r>
              <a:rPr lang="en-IE" dirty="0" smtClean="0"/>
              <a:t>Review how you seek, obtain and record people’s consent </a:t>
            </a:r>
          </a:p>
          <a:p>
            <a:r>
              <a:rPr lang="en-IE" dirty="0" smtClean="0"/>
              <a:t>Are they fully aware their consent is being given and what they are consenting to? </a:t>
            </a:r>
          </a:p>
          <a:p>
            <a:r>
              <a:rPr lang="en-IE" dirty="0" smtClean="0"/>
              <a:t>Are they informed of their right to withdraw consent? </a:t>
            </a:r>
          </a:p>
          <a:p>
            <a:r>
              <a:rPr lang="en-IE" dirty="0" smtClean="0"/>
              <a:t>Have they given you explicit permission to contact them?</a:t>
            </a:r>
          </a:p>
          <a:p>
            <a:endParaRPr lang="en-IE" dirty="0"/>
          </a:p>
        </p:txBody>
      </p:sp>
    </p:spTree>
    <p:extLst>
      <p:ext uri="{BB962C8B-B14F-4D97-AF65-F5344CB8AC3E}">
        <p14:creationId xmlns:p14="http://schemas.microsoft.com/office/powerpoint/2010/main" xmlns="" val="15283077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Privacy Website Notice</a:t>
            </a:r>
            <a:endParaRPr lang="en-IE" dirty="0"/>
          </a:p>
        </p:txBody>
      </p:sp>
      <p:sp>
        <p:nvSpPr>
          <p:cNvPr id="3" name="Content Placeholder 2"/>
          <p:cNvSpPr>
            <a:spLocks noGrp="1"/>
          </p:cNvSpPr>
          <p:nvPr>
            <p:ph idx="1"/>
          </p:nvPr>
        </p:nvSpPr>
        <p:spPr/>
        <p:txBody>
          <a:bodyPr/>
          <a:lstStyle/>
          <a:p>
            <a:r>
              <a:rPr lang="en-IE" dirty="0" smtClean="0"/>
              <a:t>Draw up or review your privacy website notice </a:t>
            </a:r>
          </a:p>
          <a:p>
            <a:r>
              <a:rPr lang="en-IE" dirty="0" smtClean="0"/>
              <a:t>This should be in clear and plain language and contain details of: </a:t>
            </a:r>
          </a:p>
          <a:p>
            <a:pPr>
              <a:buFont typeface="Wingdings" panose="05000000000000000000" pitchFamily="2" charset="2"/>
              <a:buChar char="ü"/>
            </a:pPr>
            <a:r>
              <a:rPr lang="en-IE" dirty="0" smtClean="0"/>
              <a:t>who to contact in relation to privacy issues </a:t>
            </a:r>
          </a:p>
          <a:p>
            <a:pPr>
              <a:buFont typeface="Wingdings" panose="05000000000000000000" pitchFamily="2" charset="2"/>
              <a:buChar char="ü"/>
            </a:pPr>
            <a:r>
              <a:rPr lang="en-IE" dirty="0"/>
              <a:t>t</a:t>
            </a:r>
            <a:r>
              <a:rPr lang="en-IE" dirty="0" smtClean="0"/>
              <a:t>ypes of data you process </a:t>
            </a:r>
          </a:p>
          <a:p>
            <a:pPr>
              <a:buFont typeface="Wingdings" panose="05000000000000000000" pitchFamily="2" charset="2"/>
              <a:buChar char="ü"/>
            </a:pPr>
            <a:r>
              <a:rPr lang="en-IE" dirty="0" smtClean="0"/>
              <a:t>who it is shared with </a:t>
            </a:r>
          </a:p>
          <a:p>
            <a:pPr>
              <a:buFont typeface="Wingdings" panose="05000000000000000000" pitchFamily="2" charset="2"/>
              <a:buChar char="ü"/>
            </a:pPr>
            <a:r>
              <a:rPr lang="en-IE" dirty="0" smtClean="0"/>
              <a:t>how long you keep it </a:t>
            </a:r>
          </a:p>
          <a:p>
            <a:pPr>
              <a:buFont typeface="Wingdings" panose="05000000000000000000" pitchFamily="2" charset="2"/>
              <a:buChar char="ü"/>
            </a:pPr>
            <a:r>
              <a:rPr lang="en-IE" dirty="0" smtClean="0"/>
              <a:t>use of cookies and tracking devices</a:t>
            </a:r>
            <a:endParaRPr lang="en-IE" dirty="0"/>
          </a:p>
        </p:txBody>
      </p:sp>
    </p:spTree>
    <p:extLst>
      <p:ext uri="{BB962C8B-B14F-4D97-AF65-F5344CB8AC3E}">
        <p14:creationId xmlns:p14="http://schemas.microsoft.com/office/powerpoint/2010/main" xmlns="" val="12152075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Privacy Website Notice (1)</a:t>
            </a:r>
            <a:endParaRPr lang="en-IE" dirty="0"/>
          </a:p>
        </p:txBody>
      </p:sp>
      <p:sp>
        <p:nvSpPr>
          <p:cNvPr id="3" name="Content Placeholder 2"/>
          <p:cNvSpPr>
            <a:spLocks noGrp="1"/>
          </p:cNvSpPr>
          <p:nvPr>
            <p:ph idx="1"/>
          </p:nvPr>
        </p:nvSpPr>
        <p:spPr/>
        <p:txBody>
          <a:bodyPr/>
          <a:lstStyle/>
          <a:p>
            <a:r>
              <a:rPr lang="en-IE" dirty="0"/>
              <a:t>Preservation of your privacy is important to </a:t>
            </a:r>
            <a:r>
              <a:rPr lang="en-IE" dirty="0" smtClean="0"/>
              <a:t>us </a:t>
            </a:r>
            <a:r>
              <a:rPr lang="en-IE" dirty="0"/>
              <a:t>and we are committed to letting you know how we use your personal information and to making only responsible use of your </a:t>
            </a:r>
            <a:r>
              <a:rPr lang="en-IE" dirty="0" smtClean="0"/>
              <a:t>data</a:t>
            </a:r>
          </a:p>
          <a:p>
            <a:r>
              <a:rPr lang="en-IE" dirty="0"/>
              <a:t>We will collect personal information from you when you or your organisation enquire about our </a:t>
            </a:r>
            <a:r>
              <a:rPr lang="en-IE" dirty="0" smtClean="0"/>
              <a:t>activities</a:t>
            </a:r>
          </a:p>
          <a:p>
            <a:r>
              <a:rPr lang="en-IE" dirty="0"/>
              <a:t>Your personal information will only be used to process your requests, to provide you with our services, and to provide you with information relating to our services </a:t>
            </a:r>
            <a:endParaRPr lang="en-IE" dirty="0" smtClean="0"/>
          </a:p>
          <a:p>
            <a:endParaRPr lang="en-IE" dirty="0"/>
          </a:p>
        </p:txBody>
      </p:sp>
    </p:spTree>
    <p:extLst>
      <p:ext uri="{BB962C8B-B14F-4D97-AF65-F5344CB8AC3E}">
        <p14:creationId xmlns:p14="http://schemas.microsoft.com/office/powerpoint/2010/main" xmlns="" val="587984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Sample Privacy Website Notice </a:t>
            </a:r>
            <a:r>
              <a:rPr lang="en-IE" dirty="0" smtClean="0"/>
              <a:t>(2)</a:t>
            </a:r>
            <a:endParaRPr lang="en-IE" dirty="0"/>
          </a:p>
        </p:txBody>
      </p:sp>
      <p:sp>
        <p:nvSpPr>
          <p:cNvPr id="3" name="Content Placeholder 2"/>
          <p:cNvSpPr>
            <a:spLocks noGrp="1"/>
          </p:cNvSpPr>
          <p:nvPr>
            <p:ph idx="1"/>
          </p:nvPr>
        </p:nvSpPr>
        <p:spPr/>
        <p:txBody>
          <a:bodyPr/>
          <a:lstStyle/>
          <a:p>
            <a:r>
              <a:rPr lang="en-IE" dirty="0"/>
              <a:t>We will take </a:t>
            </a:r>
            <a:r>
              <a:rPr lang="en-IE" dirty="0" smtClean="0"/>
              <a:t>all reasonable </a:t>
            </a:r>
            <a:r>
              <a:rPr lang="en-IE" dirty="0"/>
              <a:t>precautions to prevent the loss, misuse or alteration of information you give </a:t>
            </a:r>
            <a:r>
              <a:rPr lang="en-IE" dirty="0" smtClean="0"/>
              <a:t>us</a:t>
            </a:r>
          </a:p>
          <a:p>
            <a:r>
              <a:rPr lang="en-IE" dirty="0"/>
              <a:t>If cookies are used they will only be used to assist the purposes set out in this privacy policy, but cookies will not be used if we do not consider them to be </a:t>
            </a:r>
            <a:r>
              <a:rPr lang="en-IE" dirty="0" smtClean="0"/>
              <a:t>necessary</a:t>
            </a:r>
          </a:p>
          <a:p>
            <a:r>
              <a:rPr lang="en-IE" dirty="0"/>
              <a:t>If you would like us to correct or update any information, or if you would like information deleted from our records, then please email us at </a:t>
            </a:r>
            <a:r>
              <a:rPr lang="en-IE" dirty="0" smtClean="0"/>
              <a:t>[insert email address]</a:t>
            </a:r>
          </a:p>
          <a:p>
            <a:r>
              <a:rPr lang="en-GB" dirty="0" smtClean="0"/>
              <a:t>We do not keep data for longer than is necessary </a:t>
            </a:r>
            <a:r>
              <a:rPr lang="en-IE" dirty="0"/>
              <a:t>for the </a:t>
            </a:r>
            <a:r>
              <a:rPr lang="en-IE" dirty="0" smtClean="0"/>
              <a:t>purpose </a:t>
            </a:r>
            <a:r>
              <a:rPr lang="en-IE" dirty="0"/>
              <a:t>for which it was obtained</a:t>
            </a:r>
            <a:endParaRPr lang="en-IE" dirty="0" smtClean="0"/>
          </a:p>
          <a:p>
            <a:endParaRPr lang="en-IE" dirty="0"/>
          </a:p>
        </p:txBody>
      </p:sp>
    </p:spTree>
    <p:extLst>
      <p:ext uri="{BB962C8B-B14F-4D97-AF65-F5344CB8AC3E}">
        <p14:creationId xmlns:p14="http://schemas.microsoft.com/office/powerpoint/2010/main" xmlns="" val="3460276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023B6D5D38A64A8D47E75D9D85483B" ma:contentTypeVersion="8" ma:contentTypeDescription="Create a new document." ma:contentTypeScope="" ma:versionID="dbe193ef971fcc0f0dd422eaa310c8d2">
  <xsd:schema xmlns:xsd="http://www.w3.org/2001/XMLSchema" xmlns:xs="http://www.w3.org/2001/XMLSchema" xmlns:p="http://schemas.microsoft.com/office/2006/metadata/properties" xmlns:ns2="31ec4d18-f38d-462f-83e1-c4e65bfa54f4" xmlns:ns3="2391360f-43b2-4b84-9d0d-9b9b1556b231" xmlns:ns4="8222a5fb-ac83-468e-b76e-e218f5e1dbd9" targetNamespace="http://schemas.microsoft.com/office/2006/metadata/properties" ma:root="true" ma:fieldsID="c224e15744b18c76e5dcc79f53186642" ns2:_="" ns3:_="" ns4:_="">
    <xsd:import namespace="31ec4d18-f38d-462f-83e1-c4e65bfa54f4"/>
    <xsd:import namespace="2391360f-43b2-4b84-9d0d-9b9b1556b231"/>
    <xsd:import namespace="8222a5fb-ac83-468e-b76e-e218f5e1dbd9"/>
    <xsd:element name="properties">
      <xsd:complexType>
        <xsd:sequence>
          <xsd:element name="documentManagement">
            <xsd:complexType>
              <xsd:all>
                <xsd:element ref="ns2:SharedWithUsers" minOccurs="0"/>
                <xsd:element ref="ns3:SharedWithDetails" minOccurs="0"/>
                <xsd:element ref="ns4:MediaServiceMetadata" minOccurs="0"/>
                <xsd:element ref="ns4:MediaServiceFastMetadata" minOccurs="0"/>
                <xsd:element ref="ns4:MediaServiceAutoTags" minOccurs="0"/>
                <xsd:element ref="ns4:MediaServiceDateTaken" minOccurs="0"/>
                <xsd:element ref="ns4:MediaServiceLocation" minOccurs="0"/>
                <xsd:element ref="ns4: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ec4d18-f38d-462f-83e1-c4e65bfa54f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91360f-43b2-4b84-9d0d-9b9b1556b231" elementFormDefault="qualified">
    <xsd:import namespace="http://schemas.microsoft.com/office/2006/documentManagement/types"/>
    <xsd:import namespace="http://schemas.microsoft.com/office/infopath/2007/PartnerControls"/>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222a5fb-ac83-468e-b76e-e218f5e1dbd9"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description="" ma:internalName="MediaServiceAutoTags" ma:readOnly="true">
      <xsd:simpleType>
        <xsd:restriction base="dms:Text"/>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Location" ma:index="14" nillable="true" ma:displayName="MediaServiceLocation" ma:description="" ma:internalName="MediaServiceLocation"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0446E4-81A6-49F3-9FD5-647B7F60DA52}">
  <ds:schemaRefs>
    <ds:schemaRef ds:uri="http://purl.org/dc/elements/1.1/"/>
    <ds:schemaRef ds:uri="http://schemas.openxmlformats.org/package/2006/metadata/core-properties"/>
    <ds:schemaRef ds:uri="http://www.w3.org/XML/1998/namespace"/>
    <ds:schemaRef ds:uri="8222a5fb-ac83-468e-b76e-e218f5e1dbd9"/>
    <ds:schemaRef ds:uri="http://purl.org/dc/dcmitype/"/>
    <ds:schemaRef ds:uri="2391360f-43b2-4b84-9d0d-9b9b1556b231"/>
    <ds:schemaRef ds:uri="http://schemas.microsoft.com/office/2006/documentManagement/types"/>
    <ds:schemaRef ds:uri="http://purl.org/dc/terms/"/>
    <ds:schemaRef ds:uri="http://schemas.microsoft.com/office/infopath/2007/PartnerControls"/>
    <ds:schemaRef ds:uri="31ec4d18-f38d-462f-83e1-c4e65bfa54f4"/>
    <ds:schemaRef ds:uri="http://schemas.microsoft.com/office/2006/metadata/properties"/>
  </ds:schemaRefs>
</ds:datastoreItem>
</file>

<file path=customXml/itemProps2.xml><?xml version="1.0" encoding="utf-8"?>
<ds:datastoreItem xmlns:ds="http://schemas.openxmlformats.org/officeDocument/2006/customXml" ds:itemID="{CD08549D-6ABB-4B9B-855C-E5BCEA219A1E}">
  <ds:schemaRefs>
    <ds:schemaRef ds:uri="http://schemas.microsoft.com/sharepoint/v3/contenttype/forms"/>
  </ds:schemaRefs>
</ds:datastoreItem>
</file>

<file path=customXml/itemProps3.xml><?xml version="1.0" encoding="utf-8"?>
<ds:datastoreItem xmlns:ds="http://schemas.openxmlformats.org/officeDocument/2006/customXml" ds:itemID="{38A5DB9B-0BDA-4788-B6EC-F07C6A0930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ec4d18-f38d-462f-83e1-c4e65bfa54f4"/>
    <ds:schemaRef ds:uri="2391360f-43b2-4b84-9d0d-9b9b1556b231"/>
    <ds:schemaRef ds:uri="8222a5fb-ac83-468e-b76e-e218f5e1dbd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253</TotalTime>
  <Words>967</Words>
  <Application>Microsoft Office PowerPoint</Application>
  <PresentationFormat>Custom</PresentationFormat>
  <Paragraphs>111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GDPR (General Data Protection Regulation)</vt:lpstr>
      <vt:lpstr>The Context</vt:lpstr>
      <vt:lpstr>Why is this happening?</vt:lpstr>
      <vt:lpstr>Personal Data </vt:lpstr>
      <vt:lpstr>Personal Data</vt:lpstr>
      <vt:lpstr>Consent </vt:lpstr>
      <vt:lpstr>Privacy Website Notice</vt:lpstr>
      <vt:lpstr>Sample Privacy Website Notice (1)</vt:lpstr>
      <vt:lpstr>Sample Privacy Website Notice (2)</vt:lpstr>
      <vt:lpstr>Data Protection Policy </vt:lpstr>
      <vt:lpstr>Policy Review </vt:lpstr>
      <vt:lpstr>Access to Personal Data</vt:lpstr>
      <vt:lpstr>What to do with existing email databases (1)</vt:lpstr>
      <vt:lpstr>What to do with existing email databases (2)</vt:lpstr>
      <vt:lpstr>Sample Opt-in Email</vt:lpstr>
      <vt:lpstr>Data Protection Policy (1)</vt:lpstr>
      <vt:lpstr>Data Protection Policy (2)</vt:lpstr>
      <vt:lpstr>Six Things to Consider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GDPR (General Data Protection Regulation)</dc:title>
  <dc:creator>Derek O'Reilly</dc:creator>
  <cp:lastModifiedBy>temp</cp:lastModifiedBy>
  <cp:revision>28</cp:revision>
  <dcterms:created xsi:type="dcterms:W3CDTF">2018-01-11T09:30:02Z</dcterms:created>
  <dcterms:modified xsi:type="dcterms:W3CDTF">2018-03-21T16:49:58Z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0x010100A1023B6D5D38A64A8D47E75D9D85483B</vt:lpwstr>
  </property>
</Properties>
</file>